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8" r:id="rId3"/>
    <p:sldId id="257" r:id="rId4"/>
    <p:sldId id="260" r:id="rId5"/>
    <p:sldId id="266" r:id="rId6"/>
    <p:sldId id="259" r:id="rId7"/>
    <p:sldId id="267" r:id="rId8"/>
    <p:sldId id="268" r:id="rId9"/>
    <p:sldId id="269" r:id="rId10"/>
    <p:sldId id="270" r:id="rId11"/>
    <p:sldId id="272" r:id="rId12"/>
    <p:sldId id="271" r:id="rId13"/>
    <p:sldId id="262" r:id="rId14"/>
    <p:sldId id="263" r:id="rId15"/>
    <p:sldId id="264" r:id="rId16"/>
    <p:sldId id="265" r:id="rId17"/>
    <p:sldId id="273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12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113973-237B-43DD-8701-B191A4890F2E}" v="56" dt="2020-05-27T13:58:23.351"/>
    <p1510:client id="{085C4CAC-51D8-4D0C-8131-A10EEB2F7237}" v="286" dt="2020-05-27T07:32:17.464"/>
    <p1510:client id="{1BE4797B-FA0B-4F95-8C5C-1255EE59C508}" v="1151" dt="2020-05-27T06:54:25.366"/>
    <p1510:client id="{229B10B0-23AE-423C-9275-CFF12E260A5F}" v="102" dt="2020-05-27T11:44:01.393"/>
    <p1510:client id="{234B727F-6C02-4D69-A42A-CD15D2C2C504}" v="330" dt="2020-05-27T09:33:29.958"/>
    <p1510:client id="{27CAA66F-4A5A-4BA5-958B-64A62E8597ED}" v="23" dt="2020-05-27T07:40:26.943"/>
    <p1510:client id="{332BB56A-3A22-4DE3-9E13-28DC9A49F9CC}" v="46" dt="2020-05-27T14:40:06.819"/>
    <p1510:client id="{47241141-FC22-43B4-98C5-B446315022F7}" v="5" dt="2020-05-27T07:15:55.937"/>
    <p1510:client id="{6E2F0384-1BE0-47CA-B52D-4C48EDDA849A}" v="117" dt="2020-05-27T14:16:29.994"/>
    <p1510:client id="{9186DF0E-13D1-4A8D-A95C-18AE1EC79BA5}" v="55" dt="2020-05-27T08:39:02.684"/>
    <p1510:client id="{9709F1CF-1F5D-41C7-B627-2DB74BDC9385}" v="56" dt="2020-05-27T08:00:06.345"/>
    <p1510:client id="{C8ACC2D3-242E-4340-B131-8CBF55B3C63D}" v="8" dt="2020-05-27T16:11:01.211"/>
    <p1510:client id="{CF91903D-C45F-4714-896B-4719E10E9097}" v="116" dt="2020-05-27T07:57:53.4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6A71D9-51ED-49F4-A3C6-546AEEFB0C28}" type="datetimeFigureOut">
              <a:rPr lang="de-DE"/>
              <a:t>28.05.2020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021733-D824-4643-95CF-042467D8B2DC}" type="slidenum">
              <a:rPr lang="de-DE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9534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021733-D824-4643-95CF-042467D8B2DC}" type="slidenum">
              <a:rPr lang="de-DE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7850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021733-D824-4643-95CF-042467D8B2D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2758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/>
              <a:t>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021733-D824-4643-95CF-042467D8B2D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4323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021733-D824-4643-95CF-042467D8B2DC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0519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195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7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6473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902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648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58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599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10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69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384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74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949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825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kurttucholsky.blogspot.com/" TargetMode="External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sa/3.0/" TargetMode="External"/><Relationship Id="rId5" Type="http://schemas.openxmlformats.org/officeDocument/2006/relationships/hyperlink" Target="https://ar.wikipedia.org/wiki/%D9%83%D9%88%D8%B1%D8%AA_%D8%AA%D9%88%D8%AE%D9%88%D9%84%D8%B3%D9%83%D9%8A" TargetMode="External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fenng/4134953185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.wiktionary.org/wiki/schwarz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Pond_of_Parc_Monceau,_Paris_11_September_2015.jpg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8F187B58-3857-4454-9C70-EFB475976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81285828-3018-47F3-865A-C3248FD192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4C5418A4-3935-49EA-B51C-5DDCBFAA3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8056" y="2813365"/>
            <a:ext cx="7450687" cy="3406460"/>
          </a:xfrm>
          <a:custGeom>
            <a:avLst/>
            <a:gdLst>
              <a:gd name="connsiteX0" fmla="*/ 6457914 w 7450687"/>
              <a:gd name="connsiteY0" fmla="*/ 0 h 3406460"/>
              <a:gd name="connsiteX1" fmla="*/ 6844288 w 7450687"/>
              <a:gd name="connsiteY1" fmla="*/ 233492 h 3406460"/>
              <a:gd name="connsiteX2" fmla="*/ 7386323 w 7450687"/>
              <a:gd name="connsiteY2" fmla="*/ 717155 h 3406460"/>
              <a:gd name="connsiteX3" fmla="*/ 7430798 w 7450687"/>
              <a:gd name="connsiteY3" fmla="*/ 1809564 h 3406460"/>
              <a:gd name="connsiteX4" fmla="*/ 7013848 w 7450687"/>
              <a:gd name="connsiteY4" fmla="*/ 3104890 h 3406460"/>
              <a:gd name="connsiteX5" fmla="*/ 6569101 w 7450687"/>
              <a:gd name="connsiteY5" fmla="*/ 3402314 h 3406460"/>
              <a:gd name="connsiteX6" fmla="*/ 3683807 w 7450687"/>
              <a:gd name="connsiteY6" fmla="*/ 3341162 h 3406460"/>
              <a:gd name="connsiteX7" fmla="*/ 1704683 w 7450687"/>
              <a:gd name="connsiteY7" fmla="*/ 2860279 h 3406460"/>
              <a:gd name="connsiteX8" fmla="*/ 2010446 w 7450687"/>
              <a:gd name="connsiteY8" fmla="*/ 2801907 h 3406460"/>
              <a:gd name="connsiteX9" fmla="*/ 1273834 w 7450687"/>
              <a:gd name="connsiteY9" fmla="*/ 2674041 h 3406460"/>
              <a:gd name="connsiteX10" fmla="*/ 1315530 w 7450687"/>
              <a:gd name="connsiteY10" fmla="*/ 2657363 h 3406460"/>
              <a:gd name="connsiteX11" fmla="*/ 1234919 w 7450687"/>
              <a:gd name="connsiteY11" fmla="*/ 2590651 h 3406460"/>
              <a:gd name="connsiteX12" fmla="*/ 904138 w 7450687"/>
              <a:gd name="connsiteY12" fmla="*/ 2485024 h 3406460"/>
              <a:gd name="connsiteX13" fmla="*/ 1315530 w 7450687"/>
              <a:gd name="connsiteY13" fmla="*/ 2307126 h 3406460"/>
              <a:gd name="connsiteX14" fmla="*/ 851326 w 7450687"/>
              <a:gd name="connsiteY14" fmla="*/ 2065294 h 3406460"/>
              <a:gd name="connsiteX15" fmla="*/ 615053 w 7450687"/>
              <a:gd name="connsiteY15" fmla="*/ 2006921 h 3406460"/>
              <a:gd name="connsiteX16" fmla="*/ 1393361 w 7450687"/>
              <a:gd name="connsiteY16" fmla="*/ 1703937 h 3406460"/>
              <a:gd name="connsiteX17" fmla="*/ 131391 w 7450687"/>
              <a:gd name="connsiteY17" fmla="*/ 1553835 h 3406460"/>
              <a:gd name="connsiteX18" fmla="*/ 234239 w 7450687"/>
              <a:gd name="connsiteY18" fmla="*/ 1492682 h 3406460"/>
              <a:gd name="connsiteX19" fmla="*/ 1018105 w 7450687"/>
              <a:gd name="connsiteY19" fmla="*/ 1509360 h 3406460"/>
              <a:gd name="connsiteX20" fmla="*/ 1148750 w 7450687"/>
              <a:gd name="connsiteY20" fmla="*/ 1462106 h 3406460"/>
              <a:gd name="connsiteX21" fmla="*/ 1018105 w 7450687"/>
              <a:gd name="connsiteY21" fmla="*/ 1387055 h 3406460"/>
              <a:gd name="connsiteX22" fmla="*/ 509426 w 7450687"/>
              <a:gd name="connsiteY22" fmla="*/ 1331461 h 3406460"/>
              <a:gd name="connsiteX23" fmla="*/ 376002 w 7450687"/>
              <a:gd name="connsiteY23" fmla="*/ 1206376 h 3406460"/>
              <a:gd name="connsiteX24" fmla="*/ 150849 w 7450687"/>
              <a:gd name="connsiteY24" fmla="*/ 1061833 h 3406460"/>
              <a:gd name="connsiteX25" fmla="*/ 306510 w 7450687"/>
              <a:gd name="connsiteY25" fmla="*/ 942308 h 3406460"/>
              <a:gd name="connsiteX26" fmla="*/ 53560 w 7450687"/>
              <a:gd name="connsiteY26" fmla="*/ 764409 h 3406460"/>
              <a:gd name="connsiteX27" fmla="*/ 125832 w 7450687"/>
              <a:gd name="connsiteY27" fmla="*/ 530917 h 3406460"/>
              <a:gd name="connsiteX28" fmla="*/ 551121 w 7450687"/>
              <a:gd name="connsiteY28" fmla="*/ 475324 h 3406460"/>
              <a:gd name="connsiteX29" fmla="*/ 1120952 w 7450687"/>
              <a:gd name="connsiteY29" fmla="*/ 394713 h 3406460"/>
              <a:gd name="connsiteX30" fmla="*/ 1693564 w 7450687"/>
              <a:gd name="connsiteY30" fmla="*/ 325221 h 3406460"/>
              <a:gd name="connsiteX31" fmla="*/ 2266175 w 7450687"/>
              <a:gd name="connsiteY31" fmla="*/ 325221 h 3406460"/>
              <a:gd name="connsiteX32" fmla="*/ 2430177 w 7450687"/>
              <a:gd name="connsiteY32" fmla="*/ 330781 h 3406460"/>
              <a:gd name="connsiteX33" fmla="*/ 2432956 w 7450687"/>
              <a:gd name="connsiteY33" fmla="*/ 330781 h 3406460"/>
              <a:gd name="connsiteX34" fmla="*/ 3144551 w 7450687"/>
              <a:gd name="connsiteY34" fmla="*/ 355798 h 3406460"/>
              <a:gd name="connsiteX35" fmla="*/ 3408619 w 7450687"/>
              <a:gd name="connsiteY35" fmla="*/ 358577 h 3406460"/>
              <a:gd name="connsiteX36" fmla="*/ 3981231 w 7450687"/>
              <a:gd name="connsiteY36" fmla="*/ 361357 h 3406460"/>
              <a:gd name="connsiteX37" fmla="*/ 4551063 w 7450687"/>
              <a:gd name="connsiteY37" fmla="*/ 350238 h 3406460"/>
              <a:gd name="connsiteX38" fmla="*/ 5129233 w 7450687"/>
              <a:gd name="connsiteY38" fmla="*/ 316882 h 3406460"/>
              <a:gd name="connsiteX39" fmla="*/ 5699065 w 7450687"/>
              <a:gd name="connsiteY39" fmla="*/ 272407 h 3406460"/>
              <a:gd name="connsiteX40" fmla="*/ 6063202 w 7450687"/>
              <a:gd name="connsiteY40" fmla="*/ 172339 h 3406460"/>
              <a:gd name="connsiteX41" fmla="*/ 6457914 w 7450687"/>
              <a:gd name="connsiteY41" fmla="*/ 0 h 3406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450687" h="3406460">
                <a:moveTo>
                  <a:pt x="6457914" y="0"/>
                </a:moveTo>
                <a:cubicBezTo>
                  <a:pt x="6560763" y="125085"/>
                  <a:pt x="6713644" y="161221"/>
                  <a:pt x="6844288" y="233492"/>
                </a:cubicBezTo>
                <a:cubicBezTo>
                  <a:pt x="6972153" y="289086"/>
                  <a:pt x="7336289" y="611527"/>
                  <a:pt x="7386323" y="717155"/>
                </a:cubicBezTo>
                <a:cubicBezTo>
                  <a:pt x="7475273" y="900613"/>
                  <a:pt x="7453035" y="1573293"/>
                  <a:pt x="7430798" y="1809564"/>
                </a:cubicBezTo>
                <a:cubicBezTo>
                  <a:pt x="7347408" y="2398855"/>
                  <a:pt x="7041645" y="3077093"/>
                  <a:pt x="7013848" y="3104890"/>
                </a:cubicBezTo>
                <a:cubicBezTo>
                  <a:pt x="6924899" y="3085432"/>
                  <a:pt x="6721983" y="3391196"/>
                  <a:pt x="6569101" y="3402314"/>
                </a:cubicBezTo>
                <a:cubicBezTo>
                  <a:pt x="6407881" y="3413434"/>
                  <a:pt x="4039604" y="3405095"/>
                  <a:pt x="3683807" y="3341162"/>
                </a:cubicBezTo>
                <a:cubicBezTo>
                  <a:pt x="1749158" y="2988144"/>
                  <a:pt x="1704683" y="2860279"/>
                  <a:pt x="1704683" y="2860279"/>
                </a:cubicBezTo>
                <a:cubicBezTo>
                  <a:pt x="1704683" y="2860279"/>
                  <a:pt x="1910378" y="2835262"/>
                  <a:pt x="2010446" y="2801907"/>
                </a:cubicBezTo>
                <a:cubicBezTo>
                  <a:pt x="1865904" y="2799126"/>
                  <a:pt x="1296072" y="2693500"/>
                  <a:pt x="1273834" y="2674041"/>
                </a:cubicBezTo>
                <a:cubicBezTo>
                  <a:pt x="1284954" y="2668482"/>
                  <a:pt x="1301632" y="2662923"/>
                  <a:pt x="1315530" y="2657363"/>
                </a:cubicBezTo>
                <a:cubicBezTo>
                  <a:pt x="1284954" y="2640686"/>
                  <a:pt x="1259936" y="2621228"/>
                  <a:pt x="1234919" y="2590651"/>
                </a:cubicBezTo>
                <a:cubicBezTo>
                  <a:pt x="1154309" y="2487804"/>
                  <a:pt x="1018105" y="2523940"/>
                  <a:pt x="904138" y="2485024"/>
                </a:cubicBezTo>
                <a:cubicBezTo>
                  <a:pt x="976410" y="2268210"/>
                  <a:pt x="1168208" y="2348820"/>
                  <a:pt x="1315530" y="2307126"/>
                </a:cubicBezTo>
                <a:cubicBezTo>
                  <a:pt x="929156" y="2179260"/>
                  <a:pt x="1004207" y="2112548"/>
                  <a:pt x="851326" y="2065294"/>
                </a:cubicBezTo>
                <a:cubicBezTo>
                  <a:pt x="659528" y="2006921"/>
                  <a:pt x="615053" y="2006921"/>
                  <a:pt x="615053" y="2006921"/>
                </a:cubicBezTo>
                <a:cubicBezTo>
                  <a:pt x="840206" y="1829023"/>
                  <a:pt x="1109834" y="2020820"/>
                  <a:pt x="1393361" y="1703937"/>
                </a:cubicBezTo>
                <a:cubicBezTo>
                  <a:pt x="1120952" y="1659463"/>
                  <a:pt x="306510" y="1637225"/>
                  <a:pt x="131391" y="1553835"/>
                </a:cubicBezTo>
                <a:cubicBezTo>
                  <a:pt x="198103" y="1584411"/>
                  <a:pt x="203663" y="1492682"/>
                  <a:pt x="234239" y="1492682"/>
                </a:cubicBezTo>
                <a:cubicBezTo>
                  <a:pt x="492748" y="1489903"/>
                  <a:pt x="756816" y="1542717"/>
                  <a:pt x="1018105" y="1509360"/>
                </a:cubicBezTo>
                <a:cubicBezTo>
                  <a:pt x="1065359" y="1506581"/>
                  <a:pt x="1140411" y="1531597"/>
                  <a:pt x="1148750" y="1462106"/>
                </a:cubicBezTo>
                <a:cubicBezTo>
                  <a:pt x="1157088" y="1375936"/>
                  <a:pt x="1059800" y="1395394"/>
                  <a:pt x="1018105" y="1387055"/>
                </a:cubicBezTo>
                <a:cubicBezTo>
                  <a:pt x="848545" y="1359258"/>
                  <a:pt x="681766" y="1348140"/>
                  <a:pt x="509426" y="1331461"/>
                </a:cubicBezTo>
                <a:cubicBezTo>
                  <a:pt x="437155" y="1323122"/>
                  <a:pt x="348206" y="1339800"/>
                  <a:pt x="376002" y="1206376"/>
                </a:cubicBezTo>
                <a:cubicBezTo>
                  <a:pt x="353764" y="1078512"/>
                  <a:pt x="220341" y="1122986"/>
                  <a:pt x="150849" y="1061833"/>
                </a:cubicBezTo>
                <a:cubicBezTo>
                  <a:pt x="184205" y="989562"/>
                  <a:pt x="278714" y="1039597"/>
                  <a:pt x="306510" y="942308"/>
                </a:cubicBezTo>
                <a:cubicBezTo>
                  <a:pt x="173086" y="972884"/>
                  <a:pt x="186985" y="761630"/>
                  <a:pt x="53560" y="764409"/>
                </a:cubicBezTo>
                <a:cubicBezTo>
                  <a:pt x="-57626" y="639324"/>
                  <a:pt x="22984" y="578171"/>
                  <a:pt x="125832" y="530917"/>
                </a:cubicBezTo>
                <a:cubicBezTo>
                  <a:pt x="259256" y="472544"/>
                  <a:pt x="406578" y="486442"/>
                  <a:pt x="551121" y="475324"/>
                </a:cubicBezTo>
                <a:cubicBezTo>
                  <a:pt x="742919" y="450306"/>
                  <a:pt x="926376" y="391934"/>
                  <a:pt x="1120952" y="394713"/>
                </a:cubicBezTo>
                <a:cubicBezTo>
                  <a:pt x="1304411" y="336340"/>
                  <a:pt x="1507326" y="400272"/>
                  <a:pt x="1693564" y="325221"/>
                </a:cubicBezTo>
                <a:cubicBezTo>
                  <a:pt x="1882582" y="325221"/>
                  <a:pt x="2074379" y="325221"/>
                  <a:pt x="2266175" y="325221"/>
                </a:cubicBezTo>
                <a:cubicBezTo>
                  <a:pt x="2321770" y="328001"/>
                  <a:pt x="2374582" y="328001"/>
                  <a:pt x="2430177" y="330781"/>
                </a:cubicBezTo>
                <a:cubicBezTo>
                  <a:pt x="2430177" y="330781"/>
                  <a:pt x="2432956" y="330781"/>
                  <a:pt x="2432956" y="330781"/>
                </a:cubicBezTo>
                <a:cubicBezTo>
                  <a:pt x="2672008" y="339120"/>
                  <a:pt x="2908279" y="344679"/>
                  <a:pt x="3144551" y="355798"/>
                </a:cubicBezTo>
                <a:cubicBezTo>
                  <a:pt x="3233500" y="355798"/>
                  <a:pt x="3319670" y="358577"/>
                  <a:pt x="3408619" y="358577"/>
                </a:cubicBezTo>
                <a:cubicBezTo>
                  <a:pt x="3597637" y="372475"/>
                  <a:pt x="3789434" y="380814"/>
                  <a:pt x="3981231" y="361357"/>
                </a:cubicBezTo>
                <a:cubicBezTo>
                  <a:pt x="4173028" y="378035"/>
                  <a:pt x="4359266" y="366917"/>
                  <a:pt x="4551063" y="350238"/>
                </a:cubicBezTo>
                <a:cubicBezTo>
                  <a:pt x="4745639" y="369696"/>
                  <a:pt x="4937437" y="341899"/>
                  <a:pt x="5129233" y="316882"/>
                </a:cubicBezTo>
                <a:cubicBezTo>
                  <a:pt x="5321031" y="328001"/>
                  <a:pt x="5512828" y="328001"/>
                  <a:pt x="5699065" y="272407"/>
                </a:cubicBezTo>
                <a:cubicBezTo>
                  <a:pt x="5840829" y="333560"/>
                  <a:pt x="5910321" y="133424"/>
                  <a:pt x="6063202" y="172339"/>
                </a:cubicBezTo>
                <a:cubicBezTo>
                  <a:pt x="6216084" y="214035"/>
                  <a:pt x="6324491" y="55593"/>
                  <a:pt x="6457914" y="0"/>
                </a:cubicBezTo>
                <a:close/>
              </a:path>
            </a:pathLst>
          </a:custGeom>
          <a:solidFill>
            <a:schemeClr val="bg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9ACC032-F82B-4F9D-9AF8-CE3130A23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8986" y="3547277"/>
            <a:ext cx="4452181" cy="1341624"/>
          </a:xfrm>
        </p:spPr>
        <p:txBody>
          <a:bodyPr anchor="b">
            <a:normAutofit/>
          </a:bodyPr>
          <a:lstStyle/>
          <a:p>
            <a:r>
              <a:rPr lang="de-CH" sz="4000"/>
              <a:t>Gedichte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88AA136-58DB-4954-8E50-940CC8C746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5110" y="4945656"/>
            <a:ext cx="3957144" cy="64678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CH" sz="1800"/>
              <a:t>Von Jonathan, Giulia, Chiara, Leonard, Paula</a:t>
            </a:r>
          </a:p>
        </p:txBody>
      </p:sp>
    </p:spTree>
    <p:extLst>
      <p:ext uri="{BB962C8B-B14F-4D97-AF65-F5344CB8AC3E}">
        <p14:creationId xmlns:p14="http://schemas.microsoft.com/office/powerpoint/2010/main" val="3152673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240711-802E-4CF0-B175-5D8FD5BFC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Reime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5CC1AC-98D1-47AC-BF31-9B1C438F8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rgbClr val="DB12DB"/>
                </a:solidFill>
              </a:rPr>
              <a:t>Kreuzreim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de-DE" sz="1800">
                <a:solidFill>
                  <a:srgbClr val="000000"/>
                </a:solidFill>
              </a:rPr>
              <a:t>1&amp; 3, 2 &amp; 4 Strophe reimen sich</a:t>
            </a:r>
          </a:p>
        </p:txBody>
      </p:sp>
      <p:pic>
        <p:nvPicPr>
          <p:cNvPr id="4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8B3FDDE0-5323-4480-9EE9-45E5DB992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688" y="1032076"/>
            <a:ext cx="3594264" cy="502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372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9C2589-66F8-42AA-B5F2-973713EFD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Stimmung und Atmosphäre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2B2481-673D-4384-B240-2B7679DC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">
                <a:ea typeface="+mn-lt"/>
                <a:cs typeface="+mn-lt"/>
              </a:rPr>
              <a:t> </a:t>
            </a:r>
            <a:r>
              <a:rPr lang="de-CH" u="sng">
                <a:ea typeface="+mn-lt"/>
                <a:cs typeface="+mn-lt"/>
              </a:rPr>
              <a:t>S</a:t>
            </a:r>
            <a:r>
              <a:rPr lang="de" u="sng" err="1">
                <a:ea typeface="+mn-lt"/>
                <a:cs typeface="+mn-lt"/>
              </a:rPr>
              <a:t>timmung</a:t>
            </a:r>
            <a:r>
              <a:rPr lang="de" u="sng">
                <a:ea typeface="+mn-lt"/>
                <a:cs typeface="+mn-lt"/>
              </a:rPr>
              <a:t> und Atmosphäre</a:t>
            </a:r>
            <a:r>
              <a:rPr lang="de">
                <a:ea typeface="+mn-lt"/>
                <a:cs typeface="+mn-lt"/>
              </a:rPr>
              <a:t>:</a:t>
            </a:r>
            <a:r>
              <a:rPr lang="de-DE">
                <a:ea typeface="+mn-lt"/>
                <a:cs typeface="+mn-lt"/>
              </a:rPr>
              <a:t> </a:t>
            </a:r>
            <a:endParaRPr lang="de-DE"/>
          </a:p>
          <a:p>
            <a:pPr marL="457200" indent="-457200">
              <a:buFont typeface="Wingdings" panose="020B0604020202020204" pitchFamily="34" charset="0"/>
              <a:buChar char="Ø"/>
            </a:pPr>
            <a:r>
              <a:rPr lang="de" sz="1800">
                <a:ea typeface="+mn-lt"/>
                <a:cs typeface="+mn-lt"/>
              </a:rPr>
              <a:t>Zeigt die Friedlichkeit des Ortes:</a:t>
            </a:r>
            <a:endParaRPr lang="de-DE" sz="1800"/>
          </a:p>
          <a:p>
            <a:pPr marL="0" indent="0">
              <a:buNone/>
            </a:pPr>
            <a:r>
              <a:rPr lang="de" sz="1800">
                <a:ea typeface="+mn-lt"/>
                <a:cs typeface="+mn-lt"/>
              </a:rPr>
              <a:t>- es ist hübsch</a:t>
            </a:r>
            <a:r>
              <a:rPr lang="de-DE" sz="1800">
                <a:ea typeface="+mn-lt"/>
                <a:cs typeface="+mn-lt"/>
              </a:rPr>
              <a:t> </a:t>
            </a:r>
          </a:p>
          <a:p>
            <a:pPr marL="0" indent="0">
              <a:buNone/>
            </a:pPr>
            <a:r>
              <a:rPr lang="de" sz="1800">
                <a:ea typeface="+mn-lt"/>
                <a:cs typeface="+mn-lt"/>
              </a:rPr>
              <a:t>- man kann sich entspannen (ruhig träumen, sich ausruhen)</a:t>
            </a:r>
            <a:r>
              <a:rPr lang="de-DE" sz="1800">
                <a:ea typeface="+mn-lt"/>
                <a:cs typeface="+mn-lt"/>
              </a:rPr>
              <a:t> </a:t>
            </a:r>
          </a:p>
          <a:p>
            <a:pPr marL="457200" indent="-457200">
              <a:buFont typeface="Wingdings" panose="020B0604020202020204" pitchFamily="34" charset="0"/>
              <a:buChar char="Ø"/>
            </a:pPr>
            <a:r>
              <a:rPr lang="de" sz="1800">
                <a:ea typeface="+mn-lt"/>
                <a:cs typeface="+mn-lt"/>
              </a:rPr>
              <a:t>Regt dazu an, dorthin zu gehen</a:t>
            </a:r>
            <a:r>
              <a:rPr lang="de" sz="1800" b="1">
                <a:ea typeface="+mn-lt"/>
                <a:cs typeface="+mn-lt"/>
              </a:rPr>
              <a:t> </a:t>
            </a:r>
            <a:r>
              <a:rPr lang="de-DE" sz="1800">
                <a:ea typeface="+mn-lt"/>
                <a:cs typeface="+mn-lt"/>
              </a:rPr>
              <a:t> </a:t>
            </a:r>
            <a:endParaRPr lang="de-DE" sz="1800"/>
          </a:p>
        </p:txBody>
      </p:sp>
      <p:pic>
        <p:nvPicPr>
          <p:cNvPr id="4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60FDB986-7B53-42D7-9C99-31B144B0F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386" y="1024355"/>
            <a:ext cx="3614056" cy="503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150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2B5F10-90D4-4D88-8C0F-7CCE967AC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Lyrisches Ich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CABF4E-FC72-4CEF-B6B4-F121F156C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sz="1800"/>
              <a:t>Sprecher im Gedicht</a:t>
            </a:r>
          </a:p>
          <a:p>
            <a:r>
              <a:rPr lang="de-DE" sz="1800"/>
              <a:t>Geschlecht: Unbekannt</a:t>
            </a:r>
          </a:p>
          <a:p>
            <a:r>
              <a:rPr lang="de-DE" sz="1800"/>
              <a:t>Beobachtet interessiert das Geschehen um ihn herum</a:t>
            </a:r>
          </a:p>
          <a:p>
            <a:r>
              <a:rPr lang="de-DE" sz="1800"/>
              <a:t>Ruht sich aus</a:t>
            </a:r>
          </a:p>
          <a:p>
            <a:r>
              <a:rPr lang="de-DE" sz="1800"/>
              <a:t>Freut sich für die Kinder und würde am liebsten mitspielen</a:t>
            </a:r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725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4">
            <a:extLst>
              <a:ext uri="{FF2B5EF4-FFF2-40B4-BE49-F238E27FC236}">
                <a16:creationId xmlns:a16="http://schemas.microsoft.com/office/drawing/2014/main" id="{5EF17487-C386-4F99-B5EB-4FD3DF42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6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B9897CE-C22D-4498-872A-AEBEB92DF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825" y="643467"/>
            <a:ext cx="3964008" cy="1800526"/>
          </a:xfrm>
        </p:spPr>
        <p:txBody>
          <a:bodyPr>
            <a:normAutofit/>
          </a:bodyPr>
          <a:lstStyle/>
          <a:p>
            <a:r>
              <a:rPr lang="de-CH"/>
              <a:t>Kurt Tucholsky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0A85E3-7D25-4A62-803D-3BFB55EF5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824" y="2623381"/>
            <a:ext cx="3964007" cy="3553581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de-CH" sz="1800"/>
          </a:p>
          <a:p>
            <a:r>
              <a:rPr lang="de-CH" sz="1800"/>
              <a:t>Wirkung auf Andere</a:t>
            </a:r>
          </a:p>
          <a:p>
            <a:r>
              <a:rPr lang="de-CH" sz="1800"/>
              <a:t>Verbindung mit dem Gedicht</a:t>
            </a:r>
          </a:p>
          <a:p>
            <a:pPr marL="0" indent="0">
              <a:buNone/>
            </a:pPr>
            <a:endParaRPr lang="de-CH" sz="2000"/>
          </a:p>
        </p:txBody>
      </p:sp>
      <p:pic>
        <p:nvPicPr>
          <p:cNvPr id="6" name="Grafik 5" descr="Ein Bild, das draußen, Kleidung, tragen, schwarz enthält.&#10;&#10;Automatisch generierte Beschreibung">
            <a:extLst>
              <a:ext uri="{FF2B5EF4-FFF2-40B4-BE49-F238E27FC236}">
                <a16:creationId xmlns:a16="http://schemas.microsoft.com/office/drawing/2014/main" id="{E79FDC98-007C-4922-BA0B-EDCFBEB34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744762" y="643468"/>
            <a:ext cx="1759220" cy="2545005"/>
          </a:xfrm>
          <a:prstGeom prst="rect">
            <a:avLst/>
          </a:prstGeom>
        </p:spPr>
      </p:pic>
      <p:pic>
        <p:nvPicPr>
          <p:cNvPr id="9" name="Grafik 8" descr="Ein Bild, das draußen, Person, Gebäude, Mann enthält.&#10;&#10;Automatisch generierte Beschreibung">
            <a:extLst>
              <a:ext uri="{FF2B5EF4-FFF2-40B4-BE49-F238E27FC236}">
                <a16:creationId xmlns:a16="http://schemas.microsoft.com/office/drawing/2014/main" id="{34577B7D-9799-401B-97BA-83C6AEF81A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562476" y="1199072"/>
            <a:ext cx="2178755" cy="3696159"/>
          </a:xfrm>
          <a:prstGeom prst="rect">
            <a:avLst/>
          </a:prstGeom>
        </p:spPr>
      </p:pic>
      <p:sp>
        <p:nvSpPr>
          <p:cNvPr id="4" name="AutoShape 2" descr="Profilbild von Giulia Palmieri.">
            <a:extLst>
              <a:ext uri="{FF2B5EF4-FFF2-40B4-BE49-F238E27FC236}">
                <a16:creationId xmlns:a16="http://schemas.microsoft.com/office/drawing/2014/main" id="{89A37281-F8B0-4CBD-AC5D-6FA3F4359E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197746"/>
            <a:ext cx="2383654" cy="238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1195101-3487-476E-A992-F5C53B57316C}"/>
              </a:ext>
            </a:extLst>
          </p:cNvPr>
          <p:cNvSpPr txBox="1"/>
          <p:nvPr/>
        </p:nvSpPr>
        <p:spPr>
          <a:xfrm>
            <a:off x="8977659" y="6870700"/>
            <a:ext cx="321434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de-CH" sz="700">
                <a:solidFill>
                  <a:srgbClr val="FFFFFF"/>
                </a:solidFill>
              </a:rPr>
              <a:t>"</a:t>
            </a:r>
            <a:r>
              <a:rPr lang="de-CH" sz="700">
                <a:solidFill>
                  <a:srgbClr val="FFFFFF"/>
                </a:solidFill>
                <a:hlinkClick r:id="rId3" tooltip="http://kurttucholsky.blogspot.com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Dieses Foto</a:t>
            </a:r>
            <a:r>
              <a:rPr lang="de-CH" sz="700">
                <a:solidFill>
                  <a:srgbClr val="FFFFFF"/>
                </a:solidFill>
              </a:rPr>
              <a:t>" von Unbekannter Autor ist lizenziert gemäß </a:t>
            </a:r>
            <a:r>
              <a:rPr lang="de-CH" sz="700">
                <a:solidFill>
                  <a:srgbClr val="FFFFFF"/>
                </a:solidFill>
                <a:hlinkClick r:id="rId6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de-CH" sz="700">
              <a:solidFill>
                <a:srgbClr val="FFFFFF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72F550C-C91D-4285-AE62-E48F7855C205}"/>
              </a:ext>
            </a:extLst>
          </p:cNvPr>
          <p:cNvSpPr txBox="1"/>
          <p:nvPr/>
        </p:nvSpPr>
        <p:spPr>
          <a:xfrm>
            <a:off x="5920536" y="6870700"/>
            <a:ext cx="304442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de-CH" sz="700">
                <a:solidFill>
                  <a:srgbClr val="FFFFFF"/>
                </a:solidFill>
              </a:rPr>
              <a:t>"</a:t>
            </a:r>
            <a:r>
              <a:rPr lang="de-CH" sz="700">
                <a:solidFill>
                  <a:srgbClr val="FFFFFF"/>
                </a:solidFill>
                <a:hlinkClick r:id="rId5" tooltip="https://ar.wikipedia.org/wiki/%D9%83%D9%88%D8%B1%D8%AA_%D8%AA%D9%88%D8%AE%D9%88%D9%84%D8%B3%D9%83%D9%8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Dieses Foto</a:t>
            </a:r>
            <a:r>
              <a:rPr lang="de-CH" sz="700">
                <a:solidFill>
                  <a:srgbClr val="FFFFFF"/>
                </a:solidFill>
              </a:rPr>
              <a:t>" von Unbekannter Autor ist lizenziert gemäß </a:t>
            </a:r>
            <a:r>
              <a:rPr lang="de-CH" sz="700">
                <a:solidFill>
                  <a:srgbClr val="FFFFFF"/>
                </a:solidFill>
                <a:hlinkClick r:id="rId7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de-CH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6349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7968FA-5BC3-41FD-AB3E-3EE175188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Verbindung zu </a:t>
            </a:r>
            <a:r>
              <a:rPr lang="de-CH" err="1"/>
              <a:t>Kasienka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44BA99-3180-4E03-BDF6-E1CF9181A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/>
              <a:t>Lyrisches ich: </a:t>
            </a:r>
          </a:p>
          <a:p>
            <a:r>
              <a:rPr lang="de-CH" sz="1800"/>
              <a:t>Gemütliche, zufriedene Stimmung</a:t>
            </a:r>
          </a:p>
          <a:p>
            <a:r>
              <a:rPr lang="de-CH" sz="1800"/>
              <a:t>Gefühl einer entspannten Atmosphäre</a:t>
            </a:r>
          </a:p>
          <a:p>
            <a:r>
              <a:rPr lang="de-CH" err="1"/>
              <a:t>Kasienka</a:t>
            </a:r>
            <a:r>
              <a:rPr lang="de-CH"/>
              <a:t>:</a:t>
            </a:r>
          </a:p>
          <a:p>
            <a:r>
              <a:rPr lang="de-CH" sz="1800"/>
              <a:t>Sicherer und wohlbekannter Ort</a:t>
            </a:r>
          </a:p>
          <a:p>
            <a:r>
              <a:rPr lang="de-CH" sz="1800"/>
              <a:t>Ort an dem sie Freunde hat</a:t>
            </a:r>
          </a:p>
          <a:p>
            <a:endParaRPr lang="de-CH" sz="1800"/>
          </a:p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8124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BE20309-1FB9-4818-BAFA-9C4C05341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E945C62-02C9-40A5-A662-8201621E0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3312"/>
            <a:ext cx="3524250" cy="5431376"/>
          </a:xfrm>
        </p:spPr>
        <p:txBody>
          <a:bodyPr>
            <a:normAutofit/>
          </a:bodyPr>
          <a:lstStyle/>
          <a:p>
            <a:r>
              <a:rPr lang="de-CH" sz="6000">
                <a:latin typeface="Elephant"/>
              </a:rPr>
              <a:t>Eigenes Gedicht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8BBAC0-5A49-42B4-8679-04BC8121B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7956" y="713313"/>
            <a:ext cx="6441332" cy="543137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 fontAlgn="base">
              <a:lnSpc>
                <a:spcPct val="90000"/>
              </a:lnSpc>
              <a:buNone/>
            </a:pPr>
            <a:r>
              <a:rPr lang="de-DE" sz="1800" b="1" u="sng" dirty="0"/>
              <a:t>Das Universum</a:t>
            </a:r>
            <a:r>
              <a:rPr lang="de-DE" sz="1800" dirty="0"/>
              <a:t> </a:t>
            </a:r>
          </a:p>
          <a:p>
            <a:pPr marL="0" indent="0" fontAlgn="base">
              <a:lnSpc>
                <a:spcPct val="90000"/>
              </a:lnSpc>
              <a:buNone/>
            </a:pPr>
            <a:endParaRPr lang="de-DE" sz="1800" dirty="0"/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Ich sehe die Weiten des unendlichen Nichts, 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Mein kleines Herz hüpft vor Glück. 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Die </a:t>
            </a:r>
            <a:r>
              <a:rPr lang="de-DE" sz="1800" dirty="0" err="1"/>
              <a:t>Grösse</a:t>
            </a:r>
            <a:r>
              <a:rPr lang="de-DE" sz="1800" dirty="0"/>
              <a:t> des Alls, die Schönheit des Lichts, 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Ich will nie mehr zurück. </a:t>
            </a:r>
          </a:p>
          <a:p>
            <a:pPr marL="0" indent="0" fontAlgn="base">
              <a:lnSpc>
                <a:spcPct val="90000"/>
              </a:lnSpc>
              <a:buNone/>
            </a:pPr>
            <a:endParaRPr lang="de-DE" sz="1800" dirty="0"/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So stehe ich hier winzig und allein, 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und der Weltraum ist so </a:t>
            </a:r>
            <a:r>
              <a:rPr lang="de-DE" sz="1800" dirty="0" err="1"/>
              <a:t>gross</a:t>
            </a:r>
            <a:r>
              <a:rPr lang="de-DE" sz="1800" dirty="0"/>
              <a:t>.</a:t>
            </a:r>
            <a:endParaRPr lang="de-DE" sz="1800" dirty="0">
              <a:ea typeface="+mn-lt"/>
              <a:cs typeface="+mn-lt"/>
            </a:endParaRPr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Ach könnt ich doch genauso sein, 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Doch dies ist nicht mein Los. </a:t>
            </a:r>
          </a:p>
          <a:p>
            <a:pPr marL="0" indent="0" fontAlgn="base">
              <a:lnSpc>
                <a:spcPct val="90000"/>
              </a:lnSpc>
              <a:buNone/>
            </a:pPr>
            <a:endParaRPr lang="de-DE" sz="1800" dirty="0"/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Die Mauer des Schweigens wird hier nie überwunden, 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Die Stille hüllt mich ein. 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Die Minuten werden hier schnell zu Stunden, </a:t>
            </a:r>
          </a:p>
          <a:p>
            <a:pPr marL="0" indent="0" fontAlgn="base">
              <a:lnSpc>
                <a:spcPct val="90000"/>
              </a:lnSpc>
              <a:buNone/>
            </a:pPr>
            <a:r>
              <a:rPr lang="de-DE" sz="1800" dirty="0"/>
              <a:t>Könnte ich doch für immer hier sein. </a:t>
            </a:r>
          </a:p>
          <a:p>
            <a:pPr marL="0" indent="0">
              <a:lnSpc>
                <a:spcPct val="90000"/>
              </a:lnSpc>
              <a:buNone/>
            </a:pPr>
            <a:endParaRPr lang="de-CH" sz="1800" dirty="0"/>
          </a:p>
        </p:txBody>
      </p:sp>
    </p:spTree>
    <p:extLst>
      <p:ext uri="{BB962C8B-B14F-4D97-AF65-F5344CB8AC3E}">
        <p14:creationId xmlns:p14="http://schemas.microsoft.com/office/powerpoint/2010/main" val="4155974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269BDC9-F5DC-4A16-9583-2F8CE4184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D970278-FCD6-4586-AB3C-54D016C54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063296"/>
            <a:ext cx="9144000" cy="11526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/>
              <a:t>Danke fürs Zuhören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8056E1-962A-460A-A04F-025E9A64F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5329534"/>
            <a:ext cx="9144000" cy="64678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cap="all"/>
              <a:t>Ich </a:t>
            </a:r>
            <a:r>
              <a:rPr lang="en-US" sz="2400" cap="all" err="1"/>
              <a:t>hoffe</a:t>
            </a:r>
            <a:r>
              <a:rPr lang="en-US" sz="2400" cap="all"/>
              <a:t> es hat </a:t>
            </a:r>
            <a:r>
              <a:rPr lang="en-US" sz="2400" cap="all" err="1"/>
              <a:t>ihnen</a:t>
            </a:r>
            <a:r>
              <a:rPr lang="en-US" sz="2400" cap="all"/>
              <a:t> </a:t>
            </a:r>
            <a:r>
              <a:rPr lang="en-US" sz="2400" cap="all" err="1"/>
              <a:t>gefallen</a:t>
            </a:r>
            <a:endParaRPr lang="en-US" sz="2400" cap="all"/>
          </a:p>
        </p:txBody>
      </p:sp>
      <p:pic>
        <p:nvPicPr>
          <p:cNvPr id="5" name="Grafik 4" descr="Ein Bild, das Computer, Tastatur, Foto, suchend enthält.&#10;&#10;Automatisch generierte Beschreibung">
            <a:extLst>
              <a:ext uri="{FF2B5EF4-FFF2-40B4-BE49-F238E27FC236}">
                <a16:creationId xmlns:a16="http://schemas.microsoft.com/office/drawing/2014/main" id="{B0F46354-9EC6-4B0C-AC52-50CF488942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0922" b="24403"/>
          <a:stretch/>
        </p:blipFill>
        <p:spPr>
          <a:xfrm>
            <a:off x="1750869" y="643467"/>
            <a:ext cx="8690262" cy="315917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3F202AF0-9C8F-4DF0-8610-35184170D3B1}"/>
              </a:ext>
            </a:extLst>
          </p:cNvPr>
          <p:cNvSpPr txBox="1"/>
          <p:nvPr/>
        </p:nvSpPr>
        <p:spPr>
          <a:xfrm>
            <a:off x="8977659" y="6870700"/>
            <a:ext cx="321434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de-CH" sz="700">
                <a:solidFill>
                  <a:srgbClr val="FFFFFF"/>
                </a:solidFill>
              </a:rPr>
              <a:t>"</a:t>
            </a:r>
            <a:r>
              <a:rPr lang="de-CH" sz="700">
                <a:solidFill>
                  <a:srgbClr val="FFFFFF"/>
                </a:solidFill>
                <a:hlinkClick r:id="rId3" tooltip="https://www.flickr.com/photos/fenng/413495318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Dieses Foto</a:t>
            </a:r>
            <a:r>
              <a:rPr lang="de-CH" sz="700">
                <a:solidFill>
                  <a:srgbClr val="FFFFFF"/>
                </a:solidFill>
              </a:rPr>
              <a:t>" von Unbekannter Autor ist lizenziert gemäß </a:t>
            </a:r>
            <a:r>
              <a:rPr lang="de-CH" sz="700">
                <a:solidFill>
                  <a:srgbClr val="FFFFFF"/>
                </a:solidFill>
                <a:hlinkClick r:id="rId4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de-CH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5597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7381E-F5AD-4511-98C1-42904EF8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5F72576-626A-4B58-8411-79093BCEFD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102" y="-1704601"/>
            <a:ext cx="13272230" cy="9097622"/>
          </a:xfrm>
        </p:spPr>
      </p:pic>
    </p:spTree>
    <p:extLst>
      <p:ext uri="{BB962C8B-B14F-4D97-AF65-F5344CB8AC3E}">
        <p14:creationId xmlns:p14="http://schemas.microsoft.com/office/powerpoint/2010/main" val="129665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023CE2-F253-4BCE-8D73-939C7EBEA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64CE03-AF08-4716-97DD-25169CC38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sz="1800" err="1"/>
              <a:t>Parc</a:t>
            </a:r>
            <a:r>
              <a:rPr lang="de-CH" sz="1800"/>
              <a:t> </a:t>
            </a:r>
            <a:r>
              <a:rPr lang="de-CH" sz="1800" err="1"/>
              <a:t>Monceau</a:t>
            </a:r>
            <a:endParaRPr lang="de-CH" sz="1800"/>
          </a:p>
          <a:p>
            <a:r>
              <a:rPr lang="de-CH" sz="1800"/>
              <a:t>Analyse</a:t>
            </a:r>
          </a:p>
          <a:p>
            <a:r>
              <a:rPr lang="de-CH" sz="1800"/>
              <a:t>Kurt Tucholsky</a:t>
            </a:r>
          </a:p>
          <a:p>
            <a:r>
              <a:rPr lang="de-CH" sz="1800"/>
              <a:t>Verbindung zu </a:t>
            </a:r>
            <a:r>
              <a:rPr lang="de-CH" sz="1800" err="1"/>
              <a:t>Kasienka</a:t>
            </a:r>
            <a:endParaRPr lang="de-CH" sz="1800"/>
          </a:p>
          <a:p>
            <a:r>
              <a:rPr lang="de-CH" sz="1800"/>
              <a:t>Eigenes Gedicht</a:t>
            </a:r>
          </a:p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07878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F187B58-3857-4454-9C70-EFB475976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 descr="Ein Bild, das draußen, Wasser, Fluss, See enthält.&#10;&#10;Automatisch generierte Beschreibung">
            <a:extLst>
              <a:ext uri="{FF2B5EF4-FFF2-40B4-BE49-F238E27FC236}">
                <a16:creationId xmlns:a16="http://schemas.microsoft.com/office/drawing/2014/main" id="{44F6F56C-EE08-43A7-B540-2928BC2BBB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4890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C5418A4-3935-49EA-B51C-5DDCBFAA3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8056" y="2813365"/>
            <a:ext cx="7450687" cy="3406460"/>
          </a:xfrm>
          <a:custGeom>
            <a:avLst/>
            <a:gdLst>
              <a:gd name="connsiteX0" fmla="*/ 6457914 w 7450687"/>
              <a:gd name="connsiteY0" fmla="*/ 0 h 3406460"/>
              <a:gd name="connsiteX1" fmla="*/ 6844288 w 7450687"/>
              <a:gd name="connsiteY1" fmla="*/ 233492 h 3406460"/>
              <a:gd name="connsiteX2" fmla="*/ 7386323 w 7450687"/>
              <a:gd name="connsiteY2" fmla="*/ 717155 h 3406460"/>
              <a:gd name="connsiteX3" fmla="*/ 7430798 w 7450687"/>
              <a:gd name="connsiteY3" fmla="*/ 1809564 h 3406460"/>
              <a:gd name="connsiteX4" fmla="*/ 7013848 w 7450687"/>
              <a:gd name="connsiteY4" fmla="*/ 3104890 h 3406460"/>
              <a:gd name="connsiteX5" fmla="*/ 6569101 w 7450687"/>
              <a:gd name="connsiteY5" fmla="*/ 3402314 h 3406460"/>
              <a:gd name="connsiteX6" fmla="*/ 3683807 w 7450687"/>
              <a:gd name="connsiteY6" fmla="*/ 3341162 h 3406460"/>
              <a:gd name="connsiteX7" fmla="*/ 1704683 w 7450687"/>
              <a:gd name="connsiteY7" fmla="*/ 2860279 h 3406460"/>
              <a:gd name="connsiteX8" fmla="*/ 2010446 w 7450687"/>
              <a:gd name="connsiteY8" fmla="*/ 2801907 h 3406460"/>
              <a:gd name="connsiteX9" fmla="*/ 1273834 w 7450687"/>
              <a:gd name="connsiteY9" fmla="*/ 2674041 h 3406460"/>
              <a:gd name="connsiteX10" fmla="*/ 1315530 w 7450687"/>
              <a:gd name="connsiteY10" fmla="*/ 2657363 h 3406460"/>
              <a:gd name="connsiteX11" fmla="*/ 1234919 w 7450687"/>
              <a:gd name="connsiteY11" fmla="*/ 2590651 h 3406460"/>
              <a:gd name="connsiteX12" fmla="*/ 904138 w 7450687"/>
              <a:gd name="connsiteY12" fmla="*/ 2485024 h 3406460"/>
              <a:gd name="connsiteX13" fmla="*/ 1315530 w 7450687"/>
              <a:gd name="connsiteY13" fmla="*/ 2307126 h 3406460"/>
              <a:gd name="connsiteX14" fmla="*/ 851326 w 7450687"/>
              <a:gd name="connsiteY14" fmla="*/ 2065294 h 3406460"/>
              <a:gd name="connsiteX15" fmla="*/ 615053 w 7450687"/>
              <a:gd name="connsiteY15" fmla="*/ 2006921 h 3406460"/>
              <a:gd name="connsiteX16" fmla="*/ 1393361 w 7450687"/>
              <a:gd name="connsiteY16" fmla="*/ 1703937 h 3406460"/>
              <a:gd name="connsiteX17" fmla="*/ 131391 w 7450687"/>
              <a:gd name="connsiteY17" fmla="*/ 1553835 h 3406460"/>
              <a:gd name="connsiteX18" fmla="*/ 234239 w 7450687"/>
              <a:gd name="connsiteY18" fmla="*/ 1492682 h 3406460"/>
              <a:gd name="connsiteX19" fmla="*/ 1018105 w 7450687"/>
              <a:gd name="connsiteY19" fmla="*/ 1509360 h 3406460"/>
              <a:gd name="connsiteX20" fmla="*/ 1148750 w 7450687"/>
              <a:gd name="connsiteY20" fmla="*/ 1462106 h 3406460"/>
              <a:gd name="connsiteX21" fmla="*/ 1018105 w 7450687"/>
              <a:gd name="connsiteY21" fmla="*/ 1387055 h 3406460"/>
              <a:gd name="connsiteX22" fmla="*/ 509426 w 7450687"/>
              <a:gd name="connsiteY22" fmla="*/ 1331461 h 3406460"/>
              <a:gd name="connsiteX23" fmla="*/ 376002 w 7450687"/>
              <a:gd name="connsiteY23" fmla="*/ 1206376 h 3406460"/>
              <a:gd name="connsiteX24" fmla="*/ 150849 w 7450687"/>
              <a:gd name="connsiteY24" fmla="*/ 1061833 h 3406460"/>
              <a:gd name="connsiteX25" fmla="*/ 306510 w 7450687"/>
              <a:gd name="connsiteY25" fmla="*/ 942308 h 3406460"/>
              <a:gd name="connsiteX26" fmla="*/ 53560 w 7450687"/>
              <a:gd name="connsiteY26" fmla="*/ 764409 h 3406460"/>
              <a:gd name="connsiteX27" fmla="*/ 125832 w 7450687"/>
              <a:gd name="connsiteY27" fmla="*/ 530917 h 3406460"/>
              <a:gd name="connsiteX28" fmla="*/ 551121 w 7450687"/>
              <a:gd name="connsiteY28" fmla="*/ 475324 h 3406460"/>
              <a:gd name="connsiteX29" fmla="*/ 1120952 w 7450687"/>
              <a:gd name="connsiteY29" fmla="*/ 394713 h 3406460"/>
              <a:gd name="connsiteX30" fmla="*/ 1693564 w 7450687"/>
              <a:gd name="connsiteY30" fmla="*/ 325221 h 3406460"/>
              <a:gd name="connsiteX31" fmla="*/ 2266175 w 7450687"/>
              <a:gd name="connsiteY31" fmla="*/ 325221 h 3406460"/>
              <a:gd name="connsiteX32" fmla="*/ 2430177 w 7450687"/>
              <a:gd name="connsiteY32" fmla="*/ 330781 h 3406460"/>
              <a:gd name="connsiteX33" fmla="*/ 2432956 w 7450687"/>
              <a:gd name="connsiteY33" fmla="*/ 330781 h 3406460"/>
              <a:gd name="connsiteX34" fmla="*/ 3144551 w 7450687"/>
              <a:gd name="connsiteY34" fmla="*/ 355798 h 3406460"/>
              <a:gd name="connsiteX35" fmla="*/ 3408619 w 7450687"/>
              <a:gd name="connsiteY35" fmla="*/ 358577 h 3406460"/>
              <a:gd name="connsiteX36" fmla="*/ 3981231 w 7450687"/>
              <a:gd name="connsiteY36" fmla="*/ 361357 h 3406460"/>
              <a:gd name="connsiteX37" fmla="*/ 4551063 w 7450687"/>
              <a:gd name="connsiteY37" fmla="*/ 350238 h 3406460"/>
              <a:gd name="connsiteX38" fmla="*/ 5129233 w 7450687"/>
              <a:gd name="connsiteY38" fmla="*/ 316882 h 3406460"/>
              <a:gd name="connsiteX39" fmla="*/ 5699065 w 7450687"/>
              <a:gd name="connsiteY39" fmla="*/ 272407 h 3406460"/>
              <a:gd name="connsiteX40" fmla="*/ 6063202 w 7450687"/>
              <a:gd name="connsiteY40" fmla="*/ 172339 h 3406460"/>
              <a:gd name="connsiteX41" fmla="*/ 6457914 w 7450687"/>
              <a:gd name="connsiteY41" fmla="*/ 0 h 3406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450687" h="3406460">
                <a:moveTo>
                  <a:pt x="6457914" y="0"/>
                </a:moveTo>
                <a:cubicBezTo>
                  <a:pt x="6560763" y="125085"/>
                  <a:pt x="6713644" y="161221"/>
                  <a:pt x="6844288" y="233492"/>
                </a:cubicBezTo>
                <a:cubicBezTo>
                  <a:pt x="6972153" y="289086"/>
                  <a:pt x="7336289" y="611527"/>
                  <a:pt x="7386323" y="717155"/>
                </a:cubicBezTo>
                <a:cubicBezTo>
                  <a:pt x="7475273" y="900613"/>
                  <a:pt x="7453035" y="1573293"/>
                  <a:pt x="7430798" y="1809564"/>
                </a:cubicBezTo>
                <a:cubicBezTo>
                  <a:pt x="7347408" y="2398855"/>
                  <a:pt x="7041645" y="3077093"/>
                  <a:pt x="7013848" y="3104890"/>
                </a:cubicBezTo>
                <a:cubicBezTo>
                  <a:pt x="6924899" y="3085432"/>
                  <a:pt x="6721983" y="3391196"/>
                  <a:pt x="6569101" y="3402314"/>
                </a:cubicBezTo>
                <a:cubicBezTo>
                  <a:pt x="6407881" y="3413434"/>
                  <a:pt x="4039604" y="3405095"/>
                  <a:pt x="3683807" y="3341162"/>
                </a:cubicBezTo>
                <a:cubicBezTo>
                  <a:pt x="1749158" y="2988144"/>
                  <a:pt x="1704683" y="2860279"/>
                  <a:pt x="1704683" y="2860279"/>
                </a:cubicBezTo>
                <a:cubicBezTo>
                  <a:pt x="1704683" y="2860279"/>
                  <a:pt x="1910378" y="2835262"/>
                  <a:pt x="2010446" y="2801907"/>
                </a:cubicBezTo>
                <a:cubicBezTo>
                  <a:pt x="1865904" y="2799126"/>
                  <a:pt x="1296072" y="2693500"/>
                  <a:pt x="1273834" y="2674041"/>
                </a:cubicBezTo>
                <a:cubicBezTo>
                  <a:pt x="1284954" y="2668482"/>
                  <a:pt x="1301632" y="2662923"/>
                  <a:pt x="1315530" y="2657363"/>
                </a:cubicBezTo>
                <a:cubicBezTo>
                  <a:pt x="1284954" y="2640686"/>
                  <a:pt x="1259936" y="2621228"/>
                  <a:pt x="1234919" y="2590651"/>
                </a:cubicBezTo>
                <a:cubicBezTo>
                  <a:pt x="1154309" y="2487804"/>
                  <a:pt x="1018105" y="2523940"/>
                  <a:pt x="904138" y="2485024"/>
                </a:cubicBezTo>
                <a:cubicBezTo>
                  <a:pt x="976410" y="2268210"/>
                  <a:pt x="1168208" y="2348820"/>
                  <a:pt x="1315530" y="2307126"/>
                </a:cubicBezTo>
                <a:cubicBezTo>
                  <a:pt x="929156" y="2179260"/>
                  <a:pt x="1004207" y="2112548"/>
                  <a:pt x="851326" y="2065294"/>
                </a:cubicBezTo>
                <a:cubicBezTo>
                  <a:pt x="659528" y="2006921"/>
                  <a:pt x="615053" y="2006921"/>
                  <a:pt x="615053" y="2006921"/>
                </a:cubicBezTo>
                <a:cubicBezTo>
                  <a:pt x="840206" y="1829023"/>
                  <a:pt x="1109834" y="2020820"/>
                  <a:pt x="1393361" y="1703937"/>
                </a:cubicBezTo>
                <a:cubicBezTo>
                  <a:pt x="1120952" y="1659463"/>
                  <a:pt x="306510" y="1637225"/>
                  <a:pt x="131391" y="1553835"/>
                </a:cubicBezTo>
                <a:cubicBezTo>
                  <a:pt x="198103" y="1584411"/>
                  <a:pt x="203663" y="1492682"/>
                  <a:pt x="234239" y="1492682"/>
                </a:cubicBezTo>
                <a:cubicBezTo>
                  <a:pt x="492748" y="1489903"/>
                  <a:pt x="756816" y="1542717"/>
                  <a:pt x="1018105" y="1509360"/>
                </a:cubicBezTo>
                <a:cubicBezTo>
                  <a:pt x="1065359" y="1506581"/>
                  <a:pt x="1140411" y="1531597"/>
                  <a:pt x="1148750" y="1462106"/>
                </a:cubicBezTo>
                <a:cubicBezTo>
                  <a:pt x="1157088" y="1375936"/>
                  <a:pt x="1059800" y="1395394"/>
                  <a:pt x="1018105" y="1387055"/>
                </a:cubicBezTo>
                <a:cubicBezTo>
                  <a:pt x="848545" y="1359258"/>
                  <a:pt x="681766" y="1348140"/>
                  <a:pt x="509426" y="1331461"/>
                </a:cubicBezTo>
                <a:cubicBezTo>
                  <a:pt x="437155" y="1323122"/>
                  <a:pt x="348206" y="1339800"/>
                  <a:pt x="376002" y="1206376"/>
                </a:cubicBezTo>
                <a:cubicBezTo>
                  <a:pt x="353764" y="1078512"/>
                  <a:pt x="220341" y="1122986"/>
                  <a:pt x="150849" y="1061833"/>
                </a:cubicBezTo>
                <a:cubicBezTo>
                  <a:pt x="184205" y="989562"/>
                  <a:pt x="278714" y="1039597"/>
                  <a:pt x="306510" y="942308"/>
                </a:cubicBezTo>
                <a:cubicBezTo>
                  <a:pt x="173086" y="972884"/>
                  <a:pt x="186985" y="761630"/>
                  <a:pt x="53560" y="764409"/>
                </a:cubicBezTo>
                <a:cubicBezTo>
                  <a:pt x="-57626" y="639324"/>
                  <a:pt x="22984" y="578171"/>
                  <a:pt x="125832" y="530917"/>
                </a:cubicBezTo>
                <a:cubicBezTo>
                  <a:pt x="259256" y="472544"/>
                  <a:pt x="406578" y="486442"/>
                  <a:pt x="551121" y="475324"/>
                </a:cubicBezTo>
                <a:cubicBezTo>
                  <a:pt x="742919" y="450306"/>
                  <a:pt x="926376" y="391934"/>
                  <a:pt x="1120952" y="394713"/>
                </a:cubicBezTo>
                <a:cubicBezTo>
                  <a:pt x="1304411" y="336340"/>
                  <a:pt x="1507326" y="400272"/>
                  <a:pt x="1693564" y="325221"/>
                </a:cubicBezTo>
                <a:cubicBezTo>
                  <a:pt x="1882582" y="325221"/>
                  <a:pt x="2074379" y="325221"/>
                  <a:pt x="2266175" y="325221"/>
                </a:cubicBezTo>
                <a:cubicBezTo>
                  <a:pt x="2321770" y="328001"/>
                  <a:pt x="2374582" y="328001"/>
                  <a:pt x="2430177" y="330781"/>
                </a:cubicBezTo>
                <a:cubicBezTo>
                  <a:pt x="2430177" y="330781"/>
                  <a:pt x="2432956" y="330781"/>
                  <a:pt x="2432956" y="330781"/>
                </a:cubicBezTo>
                <a:cubicBezTo>
                  <a:pt x="2672008" y="339120"/>
                  <a:pt x="2908279" y="344679"/>
                  <a:pt x="3144551" y="355798"/>
                </a:cubicBezTo>
                <a:cubicBezTo>
                  <a:pt x="3233500" y="355798"/>
                  <a:pt x="3319670" y="358577"/>
                  <a:pt x="3408619" y="358577"/>
                </a:cubicBezTo>
                <a:cubicBezTo>
                  <a:pt x="3597637" y="372475"/>
                  <a:pt x="3789434" y="380814"/>
                  <a:pt x="3981231" y="361357"/>
                </a:cubicBezTo>
                <a:cubicBezTo>
                  <a:pt x="4173028" y="378035"/>
                  <a:pt x="4359266" y="366917"/>
                  <a:pt x="4551063" y="350238"/>
                </a:cubicBezTo>
                <a:cubicBezTo>
                  <a:pt x="4745639" y="369696"/>
                  <a:pt x="4937437" y="341899"/>
                  <a:pt x="5129233" y="316882"/>
                </a:cubicBezTo>
                <a:cubicBezTo>
                  <a:pt x="5321031" y="328001"/>
                  <a:pt x="5512828" y="328001"/>
                  <a:pt x="5699065" y="272407"/>
                </a:cubicBezTo>
                <a:cubicBezTo>
                  <a:pt x="5840829" y="333560"/>
                  <a:pt x="5910321" y="133424"/>
                  <a:pt x="6063202" y="172339"/>
                </a:cubicBezTo>
                <a:cubicBezTo>
                  <a:pt x="6216084" y="214035"/>
                  <a:pt x="6324491" y="55593"/>
                  <a:pt x="6457914" y="0"/>
                </a:cubicBezTo>
                <a:close/>
              </a:path>
            </a:pathLst>
          </a:custGeom>
          <a:solidFill>
            <a:schemeClr val="bg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596191-0C37-43A0-BC27-2EB422C89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986" y="3547277"/>
            <a:ext cx="4452181" cy="13416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Parc </a:t>
            </a:r>
            <a:r>
              <a:rPr lang="en-US" err="1"/>
              <a:t>Monceau</a:t>
            </a:r>
            <a:endParaRPr lang="en-US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AC3DA88-951B-4ED2-BF1E-9F9AD025B5AA}"/>
              </a:ext>
            </a:extLst>
          </p:cNvPr>
          <p:cNvSpPr txBox="1"/>
          <p:nvPr/>
        </p:nvSpPr>
        <p:spPr>
          <a:xfrm>
            <a:off x="9147577" y="6870700"/>
            <a:ext cx="304442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de-CH" sz="700">
                <a:solidFill>
                  <a:srgbClr val="FFFFFF"/>
                </a:solidFill>
              </a:rPr>
              <a:t>"</a:t>
            </a:r>
            <a:r>
              <a:rPr lang="de-CH" sz="700">
                <a:solidFill>
                  <a:srgbClr val="FFFFFF"/>
                </a:solidFill>
                <a:hlinkClick r:id="rId3" tooltip="https://commons.wikimedia.org/wiki/File:Pond_of_Parc_Monceau,_Paris_11_September_2015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Dieses Foto</a:t>
            </a:r>
            <a:r>
              <a:rPr lang="de-CH" sz="700">
                <a:solidFill>
                  <a:srgbClr val="FFFFFF"/>
                </a:solidFill>
              </a:rPr>
              <a:t>" von Unbekannter Autor ist lizenziert gemäß </a:t>
            </a:r>
            <a:r>
              <a:rPr lang="de-CH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de-CH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7110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4EA5B9-51AC-4F04-A3FF-4FC4372E8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Analyse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5EF41B-0AE7-48F5-9262-32B380A4B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CH" sz="1800"/>
              <a:t>Thema des Gedichts</a:t>
            </a:r>
          </a:p>
          <a:p>
            <a:r>
              <a:rPr lang="de-CH" sz="1800"/>
              <a:t>Rhetorische Figuren</a:t>
            </a:r>
          </a:p>
          <a:p>
            <a:r>
              <a:rPr lang="de-CH" sz="1800"/>
              <a:t>Reime</a:t>
            </a:r>
          </a:p>
          <a:p>
            <a:r>
              <a:rPr lang="de-CH" sz="1800"/>
              <a:t>Stimmung und Atmosphäre</a:t>
            </a:r>
          </a:p>
          <a:p>
            <a:r>
              <a:rPr lang="de-CH" sz="1800">
                <a:ea typeface="+mn-lt"/>
                <a:cs typeface="+mn-lt"/>
              </a:rPr>
              <a:t>Lyrisches Ich</a:t>
            </a:r>
            <a:endParaRPr lang="de-CH" sz="1800"/>
          </a:p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29596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8" name="Rectangle 11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5" descr="Ein Bild, das Gras, draußen, Parken, Baum enthält.&#10;&#10;Mit sehr hoher Zuverlässigkeit generierte Beschreibung">
            <a:extLst>
              <a:ext uri="{FF2B5EF4-FFF2-40B4-BE49-F238E27FC236}">
                <a16:creationId xmlns:a16="http://schemas.microsoft.com/office/drawing/2014/main" id="{0DDC1592-8241-4D81-AA25-66DFFC1E792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22013" r="1118" b="1"/>
          <a:stretch/>
        </p:blipFill>
        <p:spPr>
          <a:xfrm>
            <a:off x="20" y="-48628"/>
            <a:ext cx="12188932" cy="6857990"/>
          </a:xfrm>
          <a:prstGeom prst="rect">
            <a:avLst/>
          </a:prstGeom>
        </p:spPr>
      </p:pic>
      <p:sp>
        <p:nvSpPr>
          <p:cNvPr id="9" name="Rectangle 13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5E68376-1B3E-4F0B-A837-1D8C80AA8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-4642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err="1">
                <a:solidFill>
                  <a:schemeClr val="bg1"/>
                </a:solidFill>
              </a:rPr>
              <a:t>Thema</a:t>
            </a:r>
            <a:r>
              <a:rPr lang="en-US" sz="4800">
                <a:solidFill>
                  <a:schemeClr val="bg1"/>
                </a:solidFill>
              </a:rPr>
              <a:t> des </a:t>
            </a:r>
            <a:r>
              <a:rPr lang="en-US" sz="4800" err="1">
                <a:solidFill>
                  <a:schemeClr val="bg1"/>
                </a:solidFill>
              </a:rPr>
              <a:t>Gedichts</a:t>
            </a:r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2A8DF5-3F56-4184-B387-DD413B4C0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4000" y="5060912"/>
            <a:ext cx="9144000" cy="1222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400" cap="all" err="1">
                <a:solidFill>
                  <a:schemeClr val="bg1"/>
                </a:solidFill>
              </a:rPr>
              <a:t>Schönheit</a:t>
            </a:r>
            <a:r>
              <a:rPr lang="en-US" sz="2400" cap="all">
                <a:solidFill>
                  <a:schemeClr val="bg1"/>
                </a:solidFill>
              </a:rPr>
              <a:t>, </a:t>
            </a:r>
            <a:r>
              <a:rPr lang="en-US" sz="2400" cap="all" err="1">
                <a:solidFill>
                  <a:schemeClr val="bg1"/>
                </a:solidFill>
                <a:ea typeface="+mn-lt"/>
                <a:cs typeface="+mn-lt"/>
              </a:rPr>
              <a:t>Ruhe</a:t>
            </a:r>
            <a:endParaRPr lang="en-US" sz="2400" cap="all" err="1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2400" cap="all">
                <a:solidFill>
                  <a:schemeClr val="bg1"/>
                </a:solidFill>
              </a:rPr>
              <a:t>des Parks, </a:t>
            </a:r>
            <a:r>
              <a:rPr lang="en-US" sz="2400" cap="all" err="1">
                <a:solidFill>
                  <a:schemeClr val="bg1"/>
                </a:solidFill>
              </a:rPr>
              <a:t>dass</a:t>
            </a:r>
            <a:r>
              <a:rPr lang="en-US" sz="2400" cap="all">
                <a:solidFill>
                  <a:schemeClr val="bg1"/>
                </a:solidFill>
              </a:rPr>
              <a:t> man </a:t>
            </a:r>
            <a:r>
              <a:rPr lang="en-US" sz="2400" cap="all" err="1">
                <a:solidFill>
                  <a:schemeClr val="bg1"/>
                </a:solidFill>
              </a:rPr>
              <a:t>sich</a:t>
            </a:r>
            <a:r>
              <a:rPr lang="en-US" sz="2400" cap="all">
                <a:solidFill>
                  <a:schemeClr val="bg1"/>
                </a:solidFill>
              </a:rPr>
              <a:t> </a:t>
            </a:r>
            <a:r>
              <a:rPr lang="en-US" sz="2400" cap="all" err="1">
                <a:solidFill>
                  <a:schemeClr val="bg1"/>
                </a:solidFill>
              </a:rPr>
              <a:t>dort</a:t>
            </a:r>
            <a:r>
              <a:rPr lang="en-US" sz="2400" cap="all">
                <a:solidFill>
                  <a:schemeClr val="bg1"/>
                </a:solidFill>
              </a:rPr>
              <a:t> </a:t>
            </a:r>
            <a:r>
              <a:rPr lang="en-US" sz="2400" cap="all" err="1">
                <a:solidFill>
                  <a:schemeClr val="bg1"/>
                </a:solidFill>
              </a:rPr>
              <a:t>ausruhen</a:t>
            </a:r>
            <a:r>
              <a:rPr lang="en-US" sz="2400" cap="all">
                <a:solidFill>
                  <a:schemeClr val="bg1"/>
                </a:solidFill>
              </a:rPr>
              <a:t> </a:t>
            </a:r>
            <a:r>
              <a:rPr lang="en-US" sz="2400" cap="all" err="1">
                <a:solidFill>
                  <a:schemeClr val="bg1"/>
                </a:solidFill>
              </a:rPr>
              <a:t>kann</a:t>
            </a:r>
            <a:r>
              <a:rPr lang="en-US" sz="2400" cap="all">
                <a:solidFill>
                  <a:schemeClr val="bg1"/>
                </a:solidFill>
              </a:rPr>
              <a:t>.</a:t>
            </a:r>
            <a:endParaRPr 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2400" cap="all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9339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4">
            <a:extLst>
              <a:ext uri="{FF2B5EF4-FFF2-40B4-BE49-F238E27FC236}">
                <a16:creationId xmlns:a16="http://schemas.microsoft.com/office/drawing/2014/main" id="{FBE20309-1FB9-4818-BAFA-9C4C05341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16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962C356-F5ED-43DB-9474-CA95DD461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3312"/>
            <a:ext cx="4062274" cy="5431376"/>
          </a:xfrm>
        </p:spPr>
        <p:txBody>
          <a:bodyPr>
            <a:normAutofit/>
          </a:bodyPr>
          <a:lstStyle/>
          <a:p>
            <a:r>
              <a:rPr lang="de-CH"/>
              <a:t>Analyse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FED2CA17-B1C3-4E5B-9CED-F6D5A8E4F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9255" y="1102418"/>
            <a:ext cx="5630694" cy="5042271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de-DE" sz="1800" dirty="0">
                <a:highlight>
                  <a:srgbClr val="FF0000"/>
                </a:highlight>
              </a:rPr>
              <a:t>Hier</a:t>
            </a:r>
            <a:r>
              <a:rPr lang="de-DE" sz="1800" dirty="0"/>
              <a:t> ist es </a:t>
            </a:r>
            <a:r>
              <a:rPr lang="de-DE" sz="1800" u="sng" dirty="0"/>
              <a:t>hübsch</a:t>
            </a:r>
            <a:r>
              <a:rPr lang="de-DE" sz="1800" dirty="0"/>
              <a:t>. </a:t>
            </a:r>
            <a:r>
              <a:rPr lang="de-DE" sz="1800" dirty="0">
                <a:highlight>
                  <a:srgbClr val="FF0000"/>
                </a:highlight>
              </a:rPr>
              <a:t>Hier</a:t>
            </a:r>
            <a:r>
              <a:rPr lang="de-DE" sz="1800" dirty="0"/>
              <a:t> kann ich </a:t>
            </a:r>
            <a:r>
              <a:rPr lang="de-DE" sz="1800" u="sng" dirty="0"/>
              <a:t>ruhig </a:t>
            </a:r>
            <a:r>
              <a:rPr lang="de-DE" sz="1800" u="sng" dirty="0">
                <a:solidFill>
                  <a:srgbClr val="DB12DB"/>
                </a:solidFill>
              </a:rPr>
              <a:t>träumen</a:t>
            </a:r>
            <a:r>
              <a:rPr lang="de-DE" sz="1800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>
                <a:highlight>
                  <a:srgbClr val="FF0000"/>
                </a:highlight>
              </a:rPr>
              <a:t>Hier</a:t>
            </a:r>
            <a:r>
              <a:rPr lang="de-DE" sz="1800" dirty="0"/>
              <a:t> bin ich Mensch - </a:t>
            </a:r>
            <a:r>
              <a:rPr lang="de-DE" sz="1800" dirty="0">
                <a:highlight>
                  <a:srgbClr val="00FF00"/>
                </a:highlight>
              </a:rPr>
              <a:t>und nicht nur </a:t>
            </a:r>
            <a:r>
              <a:rPr lang="de-DE" sz="1800" dirty="0">
                <a:solidFill>
                  <a:srgbClr val="DB12DB"/>
                </a:solidFill>
                <a:highlight>
                  <a:srgbClr val="00FF00"/>
                </a:highlight>
              </a:rPr>
              <a:t>Zivilist</a:t>
            </a:r>
            <a:r>
              <a:rPr lang="de-DE" sz="1800" dirty="0">
                <a:solidFill>
                  <a:srgbClr val="DB12DB"/>
                </a:solidFill>
              </a:rPr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>
                <a:highlight>
                  <a:srgbClr val="FF0000"/>
                </a:highlight>
              </a:rPr>
              <a:t>Hier</a:t>
            </a:r>
            <a:r>
              <a:rPr lang="de-DE" sz="1800" dirty="0"/>
              <a:t> </a:t>
            </a:r>
            <a:r>
              <a:rPr lang="de-DE" sz="1800" dirty="0">
                <a:highlight>
                  <a:srgbClr val="00FF00"/>
                </a:highlight>
              </a:rPr>
              <a:t>darf ich links </a:t>
            </a:r>
            <a:r>
              <a:rPr lang="de-DE" sz="1800" dirty="0" err="1">
                <a:highlight>
                  <a:srgbClr val="00FF00"/>
                </a:highlight>
              </a:rPr>
              <a:t>gehn</a:t>
            </a:r>
            <a:r>
              <a:rPr lang="de-DE" sz="1800" dirty="0"/>
              <a:t>. Unter </a:t>
            </a:r>
            <a:r>
              <a:rPr lang="de-DE" sz="1800" u="sng" dirty="0">
                <a:highlight>
                  <a:srgbClr val="00FFFF"/>
                </a:highlight>
              </a:rPr>
              <a:t>grünen </a:t>
            </a:r>
            <a:r>
              <a:rPr lang="de-DE" sz="1800" u="sng" dirty="0">
                <a:solidFill>
                  <a:srgbClr val="DB12DB"/>
                </a:solidFill>
                <a:highlight>
                  <a:srgbClr val="00FFFF"/>
                </a:highlight>
              </a:rPr>
              <a:t>Bäumen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/>
              <a:t>sagt keine Tafel, was verboten </a:t>
            </a:r>
            <a:r>
              <a:rPr lang="de-DE" sz="1800" dirty="0">
                <a:solidFill>
                  <a:srgbClr val="DB12DB"/>
                </a:solidFill>
              </a:rPr>
              <a:t>ist</a:t>
            </a:r>
            <a:r>
              <a:rPr lang="de-DE" sz="1800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>
                <a:highlight>
                  <a:srgbClr val="FF0000"/>
                </a:highlight>
              </a:rPr>
              <a:t>Ein</a:t>
            </a:r>
            <a:r>
              <a:rPr lang="de-DE" sz="1800" dirty="0"/>
              <a:t> </a:t>
            </a:r>
            <a:r>
              <a:rPr lang="de-DE" sz="1800" u="sng" dirty="0">
                <a:highlight>
                  <a:srgbClr val="00FFFF"/>
                </a:highlight>
              </a:rPr>
              <a:t>dicker Kullerball</a:t>
            </a:r>
            <a:r>
              <a:rPr lang="de-DE" sz="1800" u="sng" dirty="0"/>
              <a:t> liegt auf dem </a:t>
            </a:r>
            <a:r>
              <a:rPr lang="de-DE" sz="1800" u="sng" dirty="0">
                <a:solidFill>
                  <a:srgbClr val="DB12DB"/>
                </a:solidFill>
              </a:rPr>
              <a:t>Rasen</a:t>
            </a:r>
            <a:r>
              <a:rPr lang="de-DE" sz="1800" u="sng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>
                <a:highlight>
                  <a:srgbClr val="FF0000"/>
                </a:highlight>
              </a:rPr>
              <a:t>Ein</a:t>
            </a:r>
            <a:r>
              <a:rPr lang="de-DE" sz="1800" dirty="0"/>
              <a:t> </a:t>
            </a:r>
            <a:r>
              <a:rPr lang="de-DE" sz="1800" u="sng" dirty="0">
                <a:highlight>
                  <a:srgbClr val="00FFFF"/>
                </a:highlight>
              </a:rPr>
              <a:t>Vogel zupft an einem hellen </a:t>
            </a:r>
            <a:r>
              <a:rPr lang="de-DE" sz="1800" u="sng" dirty="0">
                <a:solidFill>
                  <a:srgbClr val="DB12DB"/>
                </a:solidFill>
                <a:highlight>
                  <a:srgbClr val="00FFFF"/>
                </a:highlight>
              </a:rPr>
              <a:t>Blatt</a:t>
            </a:r>
            <a:r>
              <a:rPr lang="de-DE" sz="1800" u="sng" dirty="0">
                <a:highlight>
                  <a:srgbClr val="00FFFF"/>
                </a:highlight>
              </a:rPr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>
                <a:highlight>
                  <a:srgbClr val="FF0000"/>
                </a:highlight>
              </a:rPr>
              <a:t>Ein</a:t>
            </a:r>
            <a:r>
              <a:rPr lang="de-DE" sz="1800" dirty="0"/>
              <a:t> </a:t>
            </a:r>
            <a:r>
              <a:rPr lang="de-DE" sz="1800" u="sng" dirty="0">
                <a:highlight>
                  <a:srgbClr val="00FFFF"/>
                </a:highlight>
              </a:rPr>
              <a:t>kleiner Junge</a:t>
            </a:r>
            <a:r>
              <a:rPr lang="de-DE" sz="1800" u="sng" dirty="0"/>
              <a:t> gräbt sich in der </a:t>
            </a:r>
            <a:r>
              <a:rPr lang="de-DE" sz="1800" u="sng" dirty="0">
                <a:solidFill>
                  <a:srgbClr val="DB12DB"/>
                </a:solidFill>
              </a:rPr>
              <a:t>Nasen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u="sng" dirty="0"/>
              <a:t>Und </a:t>
            </a:r>
            <a:r>
              <a:rPr lang="de-DE" sz="1800" u="sng" dirty="0">
                <a:highlight>
                  <a:srgbClr val="00FFFF"/>
                </a:highlight>
              </a:rPr>
              <a:t>freut sich</a:t>
            </a:r>
            <a:r>
              <a:rPr lang="de-DE" sz="1800" u="sng" dirty="0"/>
              <a:t>, wenn er was gefunden </a:t>
            </a:r>
            <a:r>
              <a:rPr lang="de-DE" sz="1800" u="sng" dirty="0">
                <a:solidFill>
                  <a:srgbClr val="DB12DB"/>
                </a:solidFill>
              </a:rPr>
              <a:t>hat</a:t>
            </a:r>
            <a:r>
              <a:rPr lang="de-DE" sz="1800" u="sng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/>
              <a:t>Es prüfen vier </a:t>
            </a:r>
            <a:r>
              <a:rPr lang="de-DE" sz="1800" dirty="0">
                <a:solidFill>
                  <a:srgbClr val="DB12DB"/>
                </a:solidFill>
              </a:rPr>
              <a:t>Amerikanerinnen</a:t>
            </a:r>
            <a:r>
              <a:rPr lang="de-DE" sz="1800" dirty="0"/>
              <a:t>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/>
              <a:t>ob Cook auch recht hat und hier Bäume </a:t>
            </a:r>
            <a:r>
              <a:rPr lang="de-DE" sz="1800" dirty="0" err="1">
                <a:solidFill>
                  <a:srgbClr val="DB12DB"/>
                </a:solidFill>
              </a:rPr>
              <a:t>stehn</a:t>
            </a:r>
            <a:r>
              <a:rPr lang="de-DE" sz="1800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/>
              <a:t>Paris von außen und Paris von</a:t>
            </a:r>
            <a:r>
              <a:rPr lang="de-DE" sz="1800" dirty="0">
                <a:solidFill>
                  <a:srgbClr val="DB12DB"/>
                </a:solidFill>
              </a:rPr>
              <a:t> innen</a:t>
            </a:r>
            <a:r>
              <a:rPr lang="de-DE" sz="1800" dirty="0"/>
              <a:t>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/>
              <a:t>sie sehen nichts und </a:t>
            </a:r>
            <a:r>
              <a:rPr lang="de-DE" sz="1800" u="sng" dirty="0"/>
              <a:t>müssen alles </a:t>
            </a:r>
            <a:r>
              <a:rPr lang="de-DE" sz="1800" u="sng" dirty="0">
                <a:solidFill>
                  <a:srgbClr val="DB12DB"/>
                </a:solidFill>
              </a:rPr>
              <a:t>sehen</a:t>
            </a:r>
            <a:r>
              <a:rPr lang="de-DE" sz="1800" u="sng" dirty="0"/>
              <a:t>.</a:t>
            </a:r>
            <a:endParaRPr lang="de-DE" sz="1800" dirty="0"/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>
                <a:highlight>
                  <a:srgbClr val="FF0000"/>
                </a:highlight>
              </a:rPr>
              <a:t>Die</a:t>
            </a:r>
            <a:r>
              <a:rPr lang="de-DE" sz="1800" dirty="0"/>
              <a:t> </a:t>
            </a:r>
            <a:r>
              <a:rPr lang="de-DE" sz="1800" u="sng" dirty="0">
                <a:highlight>
                  <a:srgbClr val="00FFFF"/>
                </a:highlight>
              </a:rPr>
              <a:t>Kinder lärmen</a:t>
            </a:r>
            <a:r>
              <a:rPr lang="de-DE" sz="1800" u="sng" dirty="0"/>
              <a:t> auf den </a:t>
            </a:r>
            <a:r>
              <a:rPr lang="de-DE" sz="1800" u="sng" dirty="0">
                <a:highlight>
                  <a:srgbClr val="00FFFF"/>
                </a:highlight>
              </a:rPr>
              <a:t>bunten </a:t>
            </a:r>
            <a:r>
              <a:rPr lang="de-DE" sz="1800" u="sng" dirty="0">
                <a:solidFill>
                  <a:srgbClr val="DB12DB"/>
                </a:solidFill>
                <a:highlight>
                  <a:srgbClr val="00FFFF"/>
                </a:highlight>
              </a:rPr>
              <a:t>Steinen</a:t>
            </a:r>
            <a:r>
              <a:rPr lang="de-DE" sz="1800" u="sng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>
                <a:highlight>
                  <a:srgbClr val="FF0000"/>
                </a:highlight>
              </a:rPr>
              <a:t>Die</a:t>
            </a:r>
            <a:r>
              <a:rPr lang="de-DE" sz="1800" dirty="0"/>
              <a:t> </a:t>
            </a:r>
            <a:r>
              <a:rPr lang="de-DE" sz="1800" u="sng" dirty="0">
                <a:highlight>
                  <a:srgbClr val="00FFFF"/>
                </a:highlight>
              </a:rPr>
              <a:t>Sonne scheint und glitzert auf ein </a:t>
            </a:r>
            <a:r>
              <a:rPr lang="de-DE" sz="1800" u="sng" dirty="0">
                <a:solidFill>
                  <a:srgbClr val="DB12DB"/>
                </a:solidFill>
                <a:highlight>
                  <a:srgbClr val="00FFFF"/>
                </a:highlight>
              </a:rPr>
              <a:t>Haus</a:t>
            </a:r>
            <a:r>
              <a:rPr lang="de-DE" sz="1800" u="sng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/>
              <a:t>Ich </a:t>
            </a:r>
            <a:r>
              <a:rPr lang="de-DE" sz="1800" u="sng" dirty="0"/>
              <a:t>sitze still</a:t>
            </a:r>
            <a:r>
              <a:rPr lang="de-DE" sz="1800" dirty="0"/>
              <a:t> und </a:t>
            </a:r>
            <a:r>
              <a:rPr lang="de-DE" sz="1800" u="sng" dirty="0"/>
              <a:t>lasse mich </a:t>
            </a:r>
            <a:r>
              <a:rPr lang="de-DE" sz="1800" u="sng" dirty="0">
                <a:solidFill>
                  <a:srgbClr val="DB12DB"/>
                </a:solidFill>
              </a:rPr>
              <a:t>bescheinen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sz="1800" dirty="0"/>
              <a:t>und </a:t>
            </a:r>
            <a:r>
              <a:rPr lang="de-DE" sz="1800" u="sng" dirty="0"/>
              <a:t>ruh</a:t>
            </a:r>
            <a:r>
              <a:rPr lang="de-DE" sz="1800" dirty="0"/>
              <a:t> von meinem Vaterlande </a:t>
            </a:r>
            <a:r>
              <a:rPr lang="de-DE" sz="1800" dirty="0">
                <a:solidFill>
                  <a:srgbClr val="DB12DB"/>
                </a:solidFill>
              </a:rPr>
              <a:t>aus</a:t>
            </a:r>
            <a:r>
              <a:rPr lang="de-DE" sz="1800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endParaRPr lang="de-CH" sz="1400"/>
          </a:p>
        </p:txBody>
      </p:sp>
    </p:spTree>
    <p:extLst>
      <p:ext uri="{BB962C8B-B14F-4D97-AF65-F5344CB8AC3E}">
        <p14:creationId xmlns:p14="http://schemas.microsoft.com/office/powerpoint/2010/main" val="3514088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64AB54-CCA9-49CF-B3B1-A7E271782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Rhetorische Figuren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1975C8-C0FA-4090-885F-A947D2A8F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highlight>
                  <a:srgbClr val="FF0000"/>
                </a:highlight>
              </a:rPr>
              <a:t>Anaphern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de-DE" sz="1800"/>
              <a:t>viel Schönes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de-DE" sz="1800"/>
              <a:t>Dass es das nur dort gibt.</a:t>
            </a:r>
            <a:endParaRPr lang="de-DE"/>
          </a:p>
          <a:p>
            <a:pPr marL="0" indent="0">
              <a:buNone/>
            </a:pPr>
            <a:endParaRPr lang="de-DE" sz="1800"/>
          </a:p>
        </p:txBody>
      </p:sp>
      <p:pic>
        <p:nvPicPr>
          <p:cNvPr id="5" name="Grafik 5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218B7546-8C45-491B-8320-14247F32F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0925" y="1031759"/>
            <a:ext cx="3673433" cy="5120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423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71189F-6556-47FD-BAE6-90B974AA0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Rhetorische Figuren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F0E7F5-DD74-4735-8144-7236C39295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highlight>
                  <a:srgbClr val="00FF00"/>
                </a:highlight>
              </a:rPr>
              <a:t>Metaphern</a:t>
            </a:r>
          </a:p>
          <a:p>
            <a:pPr marL="0" indent="0">
              <a:buNone/>
            </a:pPr>
            <a:r>
              <a:rPr lang="de-DE"/>
              <a:t>"</a:t>
            </a:r>
            <a:r>
              <a:rPr lang="de-DE" sz="1800"/>
              <a:t>Hier bin ich Mensch – und nicht nur Zivilist"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de-DE" sz="1800"/>
              <a:t>Als Zivilist – Pflichten, und wenn man ein Mensch sein kann,</a:t>
            </a:r>
          </a:p>
          <a:p>
            <a:pPr marL="0" indent="0">
              <a:buNone/>
            </a:pPr>
            <a:r>
              <a:rPr lang="de-DE" sz="1800"/>
              <a:t>    kann man sich selbst sein und seine Pflichten vergessen.</a:t>
            </a:r>
            <a:endParaRPr lang="de-DE"/>
          </a:p>
          <a:p>
            <a:pPr marL="0" indent="0">
              <a:buNone/>
            </a:pPr>
            <a:r>
              <a:rPr lang="de-DE" sz="1800"/>
              <a:t>"Hier darf ich links gehen"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de-DE" sz="1800"/>
              <a:t>Rechts = richtig (--&gt; Englisch: </a:t>
            </a:r>
            <a:r>
              <a:rPr lang="de-DE" sz="1800" err="1"/>
              <a:t>right</a:t>
            </a:r>
            <a:r>
              <a:rPr lang="de-DE" sz="1800"/>
              <a:t> für rechts und richtig)</a:t>
            </a:r>
          </a:p>
          <a:p>
            <a:pPr marL="0" indent="0">
              <a:buNone/>
            </a:pPr>
            <a:r>
              <a:rPr lang="de-DE" sz="1800"/>
              <a:t>   Links = falsch</a:t>
            </a:r>
          </a:p>
          <a:p>
            <a:pPr marL="0" indent="0">
              <a:buNone/>
            </a:pPr>
            <a:endParaRPr lang="de-DE" sz="1800"/>
          </a:p>
        </p:txBody>
      </p:sp>
      <p:pic>
        <p:nvPicPr>
          <p:cNvPr id="4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CAD3AE40-75BA-48B1-8661-1C936F108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816" y="1032076"/>
            <a:ext cx="3683329" cy="514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08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BCFB0E-0883-446D-AAB7-7237CE700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Rhetorische Figuren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3B5D95-3CB7-4908-A1BB-8D72EFEC3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">
                <a:highlight>
                  <a:srgbClr val="00FFFF"/>
                </a:highlight>
                <a:ea typeface="+mn-lt"/>
                <a:cs typeface="+mn-lt"/>
              </a:rPr>
              <a:t>Symbole</a:t>
            </a:r>
          </a:p>
          <a:p>
            <a:pPr marL="0" indent="0">
              <a:buNone/>
            </a:pPr>
            <a:r>
              <a:rPr lang="de">
                <a:ea typeface="+mn-lt"/>
                <a:cs typeface="+mn-lt"/>
              </a:rPr>
              <a:t> </a:t>
            </a:r>
            <a:r>
              <a:rPr lang="de" sz="1900">
                <a:ea typeface="+mn-lt"/>
                <a:cs typeface="+mn-lt"/>
              </a:rPr>
              <a:t>  </a:t>
            </a:r>
            <a:r>
              <a:rPr lang="de" sz="1800">
                <a:ea typeface="+mn-lt"/>
                <a:cs typeface="+mn-lt"/>
              </a:rPr>
              <a:t>Sehr bildkräftig:</a:t>
            </a:r>
            <a:endParaRPr lang="de-DE" sz="1800"/>
          </a:p>
          <a:p>
            <a:pPr>
              <a:buFont typeface="Wingdings" panose="020B0604020202020204" pitchFamily="34" charset="0"/>
              <a:buChar char="Ø"/>
            </a:pPr>
            <a:r>
              <a:rPr lang="de" sz="1800">
                <a:ea typeface="+mn-lt"/>
                <a:cs typeface="+mn-lt"/>
              </a:rPr>
              <a:t>grüne Bäume</a:t>
            </a:r>
            <a:r>
              <a:rPr lang="de-CH" sz="1800">
                <a:ea typeface="+mn-lt"/>
                <a:cs typeface="+mn-lt"/>
                <a:sym typeface="Wingdings" panose="05000000000000000000" pitchFamily="2" charset="2"/>
              </a:rPr>
              <a:t></a:t>
            </a:r>
            <a:r>
              <a:rPr lang="de" sz="1800">
                <a:ea typeface="+mn-lt"/>
                <a:cs typeface="+mn-lt"/>
              </a:rPr>
              <a:t> farbig,</a:t>
            </a:r>
            <a:endParaRPr lang="de-DE" sz="1800">
              <a:ea typeface="+mn-lt"/>
              <a:cs typeface="+mn-lt"/>
            </a:endParaRPr>
          </a:p>
          <a:p>
            <a:pPr marL="0" indent="0">
              <a:buNone/>
            </a:pPr>
            <a:r>
              <a:rPr lang="de" sz="1800">
                <a:ea typeface="+mn-lt"/>
                <a:cs typeface="+mn-lt"/>
              </a:rPr>
              <a:t>    also voller Freude</a:t>
            </a:r>
            <a:r>
              <a:rPr lang="de-DE" sz="1800">
                <a:ea typeface="+mn-lt"/>
                <a:cs typeface="+mn-lt"/>
              </a:rPr>
              <a:t> </a:t>
            </a:r>
            <a:endParaRPr lang="de-DE" sz="1800"/>
          </a:p>
          <a:p>
            <a:pPr>
              <a:buFont typeface="Wingdings" panose="020B0604020202020204" pitchFamily="34" charset="0"/>
              <a:buChar char="Ø"/>
            </a:pPr>
            <a:r>
              <a:rPr lang="de" sz="1800">
                <a:ea typeface="+mn-lt"/>
                <a:cs typeface="+mn-lt"/>
              </a:rPr>
              <a:t>dicker Kullerball </a:t>
            </a:r>
            <a:r>
              <a:rPr lang="de" sz="1800">
                <a:ea typeface="+mn-lt"/>
                <a:cs typeface="+mn-lt"/>
                <a:sym typeface="Wingdings" panose="05000000000000000000" pitchFamily="2" charset="2"/>
              </a:rPr>
              <a:t></a:t>
            </a:r>
            <a:r>
              <a:rPr lang="de" sz="1800">
                <a:ea typeface="+mn-lt"/>
                <a:cs typeface="+mn-lt"/>
              </a:rPr>
              <a:t> spielen </a:t>
            </a:r>
            <a:r>
              <a:rPr lang="de" sz="1800">
                <a:ea typeface="+mn-lt"/>
                <a:cs typeface="+mn-lt"/>
                <a:sym typeface="Wingdings" panose="05000000000000000000" pitchFamily="2" charset="2"/>
              </a:rPr>
              <a:t></a:t>
            </a:r>
            <a:r>
              <a:rPr lang="de" sz="1800">
                <a:ea typeface="+mn-lt"/>
                <a:cs typeface="+mn-lt"/>
              </a:rPr>
              <a:t> Freude</a:t>
            </a:r>
            <a:r>
              <a:rPr lang="de-DE" sz="1800">
                <a:ea typeface="+mn-lt"/>
                <a:cs typeface="+mn-lt"/>
              </a:rPr>
              <a:t> </a:t>
            </a:r>
            <a:endParaRPr lang="de-DE" sz="1800"/>
          </a:p>
          <a:p>
            <a:pPr>
              <a:buFont typeface="Wingdings" panose="020B0604020202020204" pitchFamily="34" charset="0"/>
              <a:buChar char="Ø"/>
            </a:pPr>
            <a:r>
              <a:rPr lang="de" sz="1800">
                <a:ea typeface="+mn-lt"/>
                <a:cs typeface="+mn-lt"/>
              </a:rPr>
              <a:t>Vogel als Zeichen der Freiheit</a:t>
            </a:r>
            <a:r>
              <a:rPr lang="de-DE" sz="1800">
                <a:ea typeface="+mn-lt"/>
                <a:cs typeface="+mn-lt"/>
              </a:rPr>
              <a:t> </a:t>
            </a:r>
            <a:endParaRPr lang="de-DE" sz="1800"/>
          </a:p>
          <a:p>
            <a:pPr>
              <a:buFont typeface="Wingdings" panose="020B0604020202020204" pitchFamily="34" charset="0"/>
              <a:buChar char="Ø"/>
            </a:pPr>
            <a:r>
              <a:rPr lang="de" sz="1800">
                <a:ea typeface="+mn-lt"/>
                <a:cs typeface="+mn-lt"/>
              </a:rPr>
              <a:t>ein kleiner Junge freut sich</a:t>
            </a:r>
            <a:r>
              <a:rPr lang="de-DE" sz="1800">
                <a:ea typeface="+mn-lt"/>
                <a:cs typeface="+mn-lt"/>
              </a:rPr>
              <a:t> </a:t>
            </a:r>
            <a:endParaRPr lang="de-DE" sz="1800"/>
          </a:p>
          <a:p>
            <a:pPr>
              <a:buFont typeface="Wingdings" panose="020B0604020202020204" pitchFamily="34" charset="0"/>
              <a:buChar char="Ø"/>
            </a:pPr>
            <a:r>
              <a:rPr lang="de" sz="1800">
                <a:ea typeface="+mn-lt"/>
                <a:cs typeface="+mn-lt"/>
              </a:rPr>
              <a:t> Die Kinder lärmen auf der Straße </a:t>
            </a:r>
            <a:r>
              <a:rPr lang="de" sz="1800">
                <a:ea typeface="+mn-lt"/>
                <a:cs typeface="+mn-lt"/>
                <a:sym typeface="Wingdings" panose="05000000000000000000" pitchFamily="2" charset="2"/>
              </a:rPr>
              <a:t></a:t>
            </a:r>
            <a:r>
              <a:rPr lang="de" sz="1800">
                <a:ea typeface="+mn-lt"/>
                <a:cs typeface="+mn-lt"/>
              </a:rPr>
              <a:t> Krach, also lebendig</a:t>
            </a:r>
            <a:r>
              <a:rPr lang="de-DE" sz="1800">
                <a:ea typeface="+mn-lt"/>
                <a:cs typeface="+mn-lt"/>
              </a:rPr>
              <a:t> </a:t>
            </a:r>
            <a:endParaRPr lang="de-DE" sz="1800"/>
          </a:p>
          <a:p>
            <a:pPr>
              <a:buFont typeface="Wingdings" panose="020B0604020202020204" pitchFamily="34" charset="0"/>
              <a:buChar char="Ø"/>
            </a:pPr>
            <a:r>
              <a:rPr lang="de" sz="1800">
                <a:ea typeface="+mn-lt"/>
                <a:cs typeface="+mn-lt"/>
              </a:rPr>
              <a:t>Die Sonne scheint und glitzert über das Ganze, sie fügt dem Bild einen letzten Schönheitsstrich hinzu.</a:t>
            </a:r>
            <a:r>
              <a:rPr lang="de-DE" sz="1800">
                <a:ea typeface="+mn-lt"/>
                <a:cs typeface="+mn-lt"/>
              </a:rPr>
              <a:t> </a:t>
            </a:r>
            <a:endParaRPr lang="de-DE" sz="1800"/>
          </a:p>
        </p:txBody>
      </p:sp>
      <p:pic>
        <p:nvPicPr>
          <p:cNvPr id="4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F1A038FA-CDA1-42D0-A3A3-502F5EE7A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8886" y="987649"/>
            <a:ext cx="3277589" cy="456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400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rushVTI">
  <a:themeElements>
    <a:clrScheme name="Office">
      <a:dk1>
        <a:srgbClr val="000000"/>
      </a:dk1>
      <a:lt1>
        <a:srgbClr val="FFFFFF"/>
      </a:lt1>
      <a:dk2>
        <a:srgbClr val="2E3948"/>
      </a:dk2>
      <a:lt2>
        <a:srgbClr val="E7E6E6"/>
      </a:lt2>
      <a:accent1>
        <a:srgbClr val="5A82CB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A9718D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602</Words>
  <Application>Microsoft Office PowerPoint</Application>
  <PresentationFormat>Breitbild</PresentationFormat>
  <Paragraphs>111</Paragraphs>
  <Slides>17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3" baseType="lpstr">
      <vt:lpstr>Arial</vt:lpstr>
      <vt:lpstr>Calibri</vt:lpstr>
      <vt:lpstr>Century Gothic</vt:lpstr>
      <vt:lpstr>Elephant</vt:lpstr>
      <vt:lpstr>Wingdings</vt:lpstr>
      <vt:lpstr>BrushVTI</vt:lpstr>
      <vt:lpstr>Gedichte</vt:lpstr>
      <vt:lpstr>Inhaltsverzeichnis</vt:lpstr>
      <vt:lpstr>Parc Monceau</vt:lpstr>
      <vt:lpstr>Analyse</vt:lpstr>
      <vt:lpstr>Thema des Gedichts</vt:lpstr>
      <vt:lpstr>Analyse</vt:lpstr>
      <vt:lpstr>Rhetorische Figuren</vt:lpstr>
      <vt:lpstr>Rhetorische Figuren</vt:lpstr>
      <vt:lpstr>Rhetorische Figuren</vt:lpstr>
      <vt:lpstr>Reime</vt:lpstr>
      <vt:lpstr>Stimmung und Atmosphäre</vt:lpstr>
      <vt:lpstr>Lyrisches Ich</vt:lpstr>
      <vt:lpstr>Kurt Tucholsky</vt:lpstr>
      <vt:lpstr>Verbindung zu Kasienka</vt:lpstr>
      <vt:lpstr>Eigenes Gedicht</vt:lpstr>
      <vt:lpstr>Danke fürs Zuhören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Gedichte</dc:title>
  <dc:creator>Jonathan Poser</dc:creator>
  <cp:lastModifiedBy>Jonathan Poser (RGZH)</cp:lastModifiedBy>
  <cp:revision>41</cp:revision>
  <dcterms:created xsi:type="dcterms:W3CDTF">2020-05-26T12:26:14Z</dcterms:created>
  <dcterms:modified xsi:type="dcterms:W3CDTF">2020-05-28T06:56:53Z</dcterms:modified>
</cp:coreProperties>
</file>

<file path=docProps/thumbnail.jpeg>
</file>